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0" autoAdjust="0"/>
    <p:restoredTop sz="76030" autoAdjust="0"/>
  </p:normalViewPr>
  <p:slideViewPr>
    <p:cSldViewPr snapToGrid="0">
      <p:cViewPr varScale="1">
        <p:scale>
          <a:sx n="62" d="100"/>
          <a:sy n="62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D53-ADEF-47E4-8016-E800EBCC60A8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79528-87EF-4D8F-8D8C-DB9CFB6E3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 This lesson is courtesy of The Liberty Academy</a:t>
            </a:r>
          </a:p>
          <a:p>
            <a:r>
              <a:rPr lang="en-US" dirty="0"/>
              <a:t>http://liberty-academy.org/</a:t>
            </a:r>
          </a:p>
          <a:p>
            <a:endParaRPr lang="en-US" dirty="0"/>
          </a:p>
          <a:p>
            <a:r>
              <a:rPr lang="en-US" dirty="0"/>
              <a:t>- There is also an </a:t>
            </a:r>
            <a:r>
              <a:rPr lang="en-US" b="1" dirty="0"/>
              <a:t>online version </a:t>
            </a:r>
            <a:r>
              <a:rPr lang="en-US" dirty="0"/>
              <a:t>of this less accessible via: </a:t>
            </a:r>
            <a:r>
              <a:rPr lang="en-US" b="1" dirty="0"/>
              <a:t>liberty-academy.org/teens-adults/amanita/amanita.html</a:t>
            </a:r>
          </a:p>
          <a:p>
            <a:endParaRPr lang="en-US" dirty="0"/>
          </a:p>
          <a:p>
            <a:r>
              <a:rPr lang="en-US" dirty="0"/>
              <a:t>- Feel free to modify this lesson and use in your classroom or homeschool as you wish; but its </a:t>
            </a:r>
            <a:r>
              <a:rPr lang="en-US" b="1" dirty="0"/>
              <a:t>re-publication online or in print without the written consent of The Liberty Academy is prohibited. </a:t>
            </a:r>
          </a:p>
          <a:p>
            <a:endParaRPr lang="en-US" b="1" dirty="0"/>
          </a:p>
          <a:p>
            <a:r>
              <a:rPr lang="en-US" b="1" dirty="0"/>
              <a:t>- Contact </a:t>
            </a:r>
            <a:r>
              <a:rPr lang="en-US" b="0" dirty="0"/>
              <a:t>the Liberty Academy at libertyacademy@protonmail.com for possible </a:t>
            </a:r>
            <a:r>
              <a:rPr lang="en-US" b="1" dirty="0"/>
              <a:t>licensing opportunities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79528-87EF-4D8F-8D8C-DB9CFB6E3D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10-12 min.</a:t>
            </a:r>
          </a:p>
          <a:p>
            <a:endParaRPr lang="en-US" b="1" dirty="0"/>
          </a:p>
          <a:p>
            <a:r>
              <a:rPr lang="en-US" b="1" dirty="0"/>
              <a:t>Expressions – Just cover the last one ‘any the wiser’, as the others will be covered in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79528-87EF-4D8F-8D8C-DB9CFB6E3D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15 min.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79528-87EF-4D8F-8D8C-DB9CFB6E3D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7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15 min.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79528-87EF-4D8F-8D8C-DB9CFB6E3D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F3E-5250-4CA6-8C5C-074CBB9A1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0B4BE-F0E4-490E-A2C4-632A5AE7C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4405E-B608-42A6-AA2E-3051F3A6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F54F5-35AD-423D-9955-0944DD5A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E24D8-26D5-4079-B743-C51777BC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4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8AEE-DF8F-47F5-81EA-0A6C58C4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BE026-9841-4328-8D14-B71881A9E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B43E-10B6-42A7-BCFD-C18BAE76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E076-5BB5-40B2-AB42-138E05A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DDBED-5367-4CE0-B389-1A1D6B66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D86EE-0A8A-4811-BD66-24C9E6846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636E8-E772-4DFC-86FC-5466E4EE5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FDDF7-C94C-4ABB-8773-7D9972DA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4D730-A203-4366-A68B-572DA7EF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5F08A-6A73-40E8-9D29-6C940D68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1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F526-D1AA-4CF1-90E7-4A68C751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A885C-15E4-4F18-BA3D-DA944981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96A9D-FEE3-4A41-8BDC-E777AED5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C9FFE-C125-4ADB-A02E-EA733FCF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C5233-ED1B-4B63-A9DF-ECC8DC3C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0E67-5D2C-4855-AC3E-716119CC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60055-C71B-41B1-A50E-8DC797E87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7E981-A657-4D40-A398-99906407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70D40-50E5-4795-B21B-8EC6209D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CC499-CA9F-49C4-9459-A8D76E9F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955E-A34C-463B-8FF6-A8087BC8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F2E2-A6D9-41C6-B825-A571A5D50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69CED-8036-4CE7-82C9-8516FD745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982C0-368A-4C71-AC27-9E98E793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EB569-4B5A-4BD7-AE30-45C34722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F6058-2490-4C07-8AEA-A9CA523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6FBE-830B-4AC6-97A7-DA69A8CF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AD91D-D00B-46FC-9910-A6416D0E5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DF07-FF6E-4222-8E60-4F217AA4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0E2CB-85D0-4151-9F50-BA0E5AF6F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4B972-CD0A-4FCF-99B9-ABCA5D091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315DF-89C3-444B-B9DE-8F2C584F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ED5EB-EE02-4BC4-9C5B-CEB0D78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EF283-6182-49CB-B411-79BF42B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EF53-1FC9-4C20-9F31-1EEA5E54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7919F-9722-4994-966A-E8F49740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A726E-F689-4ADF-BCA1-0CB3565A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206C5-FB0B-4DD3-A23F-A3DDD888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CC955-8FDD-4AB2-9942-ED926B28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24DBB-716C-4BC7-88A5-16B6648A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FAAD0-E471-4C36-9633-EAA30BD9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5C92-8EF3-49CD-BAD1-2E58721C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B5898-E95F-427F-910A-8ECEA957E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D033E-40C8-4ACD-ACBC-6BA146D96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8B4C2-A5DB-47D6-A541-77EAE693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DFB5D-C0A9-47C8-84B9-7E4D4988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6ADFD-F346-4EE5-B943-972A6344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68F9-1819-4476-BB87-E17FEB91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D5D47-FA20-4013-AAE4-8C3975CCE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112B8-45D6-4A64-913B-FB9C53B19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AC89C-183E-4CC5-9923-43F9742E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F1663-33B7-46D5-B530-68C7D76E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98827-05A7-48E5-AFAA-058FAEDF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45D63-ACE7-472F-8C82-D9FEA062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212AB-7790-4ACE-B8F2-F1101A629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28CFD-1B41-4220-9259-DE04E817C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1D74-0584-4E08-849A-984E4570D4A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D1A9D-2B7B-411A-A2D8-DACAB80BE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94C30-B122-46CF-8407-CA0559E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6777-3ACD-44AC-87B0-B88FD2FA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9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www.short-story.net/read/12944/amanit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iberty-academy.org/teens-adults/amanita/amanita/Amanita-Dan_Fournier-First_Edition-2020-02-22.pdf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://liberty-academy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BC291E-BF53-4BB8-B0C6-B3DD5C40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904" y="5317435"/>
            <a:ext cx="9144000" cy="98119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Chapter 1  - The Escape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0F8EA5-8656-4A0D-8EEB-80B5976CD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731" y="920615"/>
            <a:ext cx="4174537" cy="3651385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635C099E-165C-4B44-979F-692C19FC0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8" y="102269"/>
            <a:ext cx="3251200" cy="2057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52A031-6D94-4AC3-878C-A68DAB035F4F}"/>
              </a:ext>
            </a:extLst>
          </p:cNvPr>
          <p:cNvSpPr txBox="1"/>
          <p:nvPr/>
        </p:nvSpPr>
        <p:spPr>
          <a:xfrm>
            <a:off x="8418740" y="346139"/>
            <a:ext cx="3251199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hlinkClick r:id="rId6"/>
              </a:rPr>
              <a:t>Download the Amanita eBook</a:t>
            </a:r>
            <a:r>
              <a:rPr lang="en-US" sz="2400" dirty="0">
                <a:solidFill>
                  <a:schemeClr val="bg1"/>
                </a:solidFill>
              </a:rPr>
              <a:t> (PDF)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Or </a:t>
            </a:r>
            <a:r>
              <a:rPr lang="en-US" sz="2400" dirty="0">
                <a:solidFill>
                  <a:schemeClr val="bg1"/>
                </a:solidFill>
                <a:hlinkClick r:id="rId7"/>
              </a:rPr>
              <a:t>Read it Online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BC291E-BF53-4BB8-B0C6-B3DD5C40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5661"/>
            <a:ext cx="9144000" cy="7700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Chapter 1 – The Escape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BBCA07-7B8B-44E6-A301-6CFA603ADED5}"/>
              </a:ext>
            </a:extLst>
          </p:cNvPr>
          <p:cNvSpPr txBox="1"/>
          <p:nvPr/>
        </p:nvSpPr>
        <p:spPr>
          <a:xfrm>
            <a:off x="599768" y="935667"/>
            <a:ext cx="1006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Let’s begin by making sure we know the meaning of some important </a:t>
            </a:r>
            <a:r>
              <a:rPr lang="en-US" sz="2400" b="1" dirty="0">
                <a:solidFill>
                  <a:srgbClr val="FF0000"/>
                </a:solidFill>
              </a:rPr>
              <a:t>key words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from the chapter.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F25B90-1023-47C0-B0A4-2F37B207283E}"/>
              </a:ext>
            </a:extLst>
          </p:cNvPr>
          <p:cNvSpPr txBox="1"/>
          <p:nvPr/>
        </p:nvSpPr>
        <p:spPr>
          <a:xfrm>
            <a:off x="450912" y="1772181"/>
            <a:ext cx="303656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u="sng" dirty="0">
                <a:solidFill>
                  <a:srgbClr val="FF0000"/>
                </a:solidFill>
              </a:rPr>
              <a:t>Page 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stern (adj)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grounded (v)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giggle (v)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boorishly (adv)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embittered (adj.)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headstrong (adj.)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C410D-10AE-44F5-8503-7AE56A8C8D7C}"/>
              </a:ext>
            </a:extLst>
          </p:cNvPr>
          <p:cNvSpPr txBox="1"/>
          <p:nvPr/>
        </p:nvSpPr>
        <p:spPr>
          <a:xfrm>
            <a:off x="4214837" y="1766664"/>
            <a:ext cx="30365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u="sng" dirty="0">
                <a:solidFill>
                  <a:srgbClr val="FF0000"/>
                </a:solidFill>
              </a:rPr>
              <a:t>Page 2: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stone-faced (adj)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limply (adv)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howl (v)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scold (v)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lecture (n)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6A9111-B11E-4B06-B64B-FB1BA17D1742}"/>
              </a:ext>
            </a:extLst>
          </p:cNvPr>
          <p:cNvSpPr txBox="1"/>
          <p:nvPr/>
        </p:nvSpPr>
        <p:spPr>
          <a:xfrm>
            <a:off x="599768" y="4768236"/>
            <a:ext cx="10564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u="sng" dirty="0">
                <a:solidFill>
                  <a:srgbClr val="FF0000"/>
                </a:solidFill>
              </a:rPr>
              <a:t>Expressions: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P. 2: ‘glare of fury and shame’ ; ‘making it in the real world’ ; p.4:  ‘any the wiser’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9AFEEC-1FD9-4017-9710-D7ECAA066DA3}"/>
              </a:ext>
            </a:extLst>
          </p:cNvPr>
          <p:cNvSpPr txBox="1"/>
          <p:nvPr/>
        </p:nvSpPr>
        <p:spPr>
          <a:xfrm>
            <a:off x="7734214" y="1766664"/>
            <a:ext cx="30365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600" u="sng" dirty="0">
                <a:solidFill>
                  <a:srgbClr val="FF0000"/>
                </a:solidFill>
              </a:rPr>
              <a:t>Page 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trapped (adj)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hardship (n)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radical (adj)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tuque (n)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knit (v)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6BF376-06B0-4596-A4A8-375016C1F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739" y="2246497"/>
            <a:ext cx="1753184" cy="17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BC291E-BF53-4BB8-B0C6-B3DD5C40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5661"/>
            <a:ext cx="9144000" cy="7700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Chapter 1 – The Escape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BBCA07-7B8B-44E6-A301-6CFA603ADED5}"/>
              </a:ext>
            </a:extLst>
          </p:cNvPr>
          <p:cNvSpPr txBox="1"/>
          <p:nvPr/>
        </p:nvSpPr>
        <p:spPr>
          <a:xfrm>
            <a:off x="599768" y="967567"/>
            <a:ext cx="10068232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DISCUSSION QUESTIONS: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Have your parents ever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grounded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you? If so, for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what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and for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how long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Amanita wanted to avoid her mother’s ‘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look of fury and shame</a:t>
            </a:r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’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, what does this mean? Did </a:t>
            </a:r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your mother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ever give you that look?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What does the expression ‘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making it in the real world mean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’?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Amanita tells her mother: “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I feel lost at school and in life. Why don’t I have a say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?” Do </a:t>
            </a:r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you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have a ‘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say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’ in </a:t>
            </a:r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your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education and life activities?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Amanita feels ‘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trapped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’. Do you sometimes feel like this? When?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On p. 3 Amanita says she needs ‘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radical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change’. What does she mean?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8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BC291E-BF53-4BB8-B0C6-B3DD5C40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5661"/>
            <a:ext cx="9144000" cy="7700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Chapter 1 – The Escape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0764FC-0660-40E6-85B8-E1A77154568C}"/>
              </a:ext>
            </a:extLst>
          </p:cNvPr>
          <p:cNvSpPr txBox="1"/>
          <p:nvPr/>
        </p:nvSpPr>
        <p:spPr>
          <a:xfrm>
            <a:off x="342564" y="1095687"/>
            <a:ext cx="10564419" cy="500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r>
              <a:rPr lang="en-US" sz="4000" dirty="0">
                <a:solidFill>
                  <a:srgbClr val="FF0000"/>
                </a:solidFill>
              </a:rPr>
              <a:t>Characterization – </a:t>
            </a:r>
            <a:r>
              <a:rPr lang="en-US" sz="4000" dirty="0">
                <a:solidFill>
                  <a:schemeClr val="bg1"/>
                </a:solidFill>
              </a:rPr>
              <a:t>Amanita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protagonist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(main character) in the story is Amanita.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Describe Amanita in as much detail as you can for the following: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Her </a:t>
            </a:r>
            <a:r>
              <a:rPr lang="en-US" sz="2400" b="1" dirty="0">
                <a:solidFill>
                  <a:srgbClr val="FF0000"/>
                </a:solidFill>
              </a:rPr>
              <a:t>Physical appearance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Her </a:t>
            </a:r>
            <a:r>
              <a:rPr lang="en-US" sz="2400" b="1" dirty="0">
                <a:solidFill>
                  <a:srgbClr val="FF0000"/>
                </a:solidFill>
              </a:rPr>
              <a:t>Personality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marL="1257300" lvl="2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What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 adjectives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best describes her?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Her </a:t>
            </a:r>
            <a:r>
              <a:rPr lang="en-US" sz="2400" b="1" dirty="0">
                <a:solidFill>
                  <a:srgbClr val="FF0000"/>
                </a:solidFill>
              </a:rPr>
              <a:t>Attire/clothing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(as she leaves her house)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Describe her </a:t>
            </a:r>
            <a:r>
              <a:rPr lang="en-US" sz="2400" b="1" dirty="0">
                <a:solidFill>
                  <a:srgbClr val="FF0000"/>
                </a:solidFill>
              </a:rPr>
              <a:t>mood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after her teacher warned her the second time.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Why can’t she get along with her mother?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54B90E-9263-45D4-90AE-53F192B5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801" y="935667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868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FFFF"/>
      </a:hlink>
      <a:folHlink>
        <a:srgbClr val="00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480</Words>
  <Application>Microsoft Office PowerPoint</Application>
  <PresentationFormat>Widescreen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90</cp:revision>
  <dcterms:created xsi:type="dcterms:W3CDTF">2020-05-14T05:07:44Z</dcterms:created>
  <dcterms:modified xsi:type="dcterms:W3CDTF">2020-07-18T00:59:00Z</dcterms:modified>
</cp:coreProperties>
</file>