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66" r:id="rId4"/>
    <p:sldId id="268" r:id="rId5"/>
    <p:sldId id="270" r:id="rId6"/>
    <p:sldId id="272" r:id="rId7"/>
    <p:sldId id="273" r:id="rId8"/>
    <p:sldId id="274" r:id="rId9"/>
    <p:sldId id="275" r:id="rId10"/>
    <p:sldId id="277" r:id="rId11"/>
    <p:sldId id="276" r:id="rId12"/>
    <p:sldId id="278" r:id="rId13"/>
    <p:sldId id="280" r:id="rId14"/>
    <p:sldId id="281" r:id="rId15"/>
    <p:sldId id="279"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679"/>
    <a:srgbClr val="8CEB35"/>
    <a:srgbClr val="FAC644"/>
    <a:srgbClr val="F9B817"/>
    <a:srgbClr val="FFCC99"/>
    <a:srgbClr val="FEE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87516" autoAdjust="0"/>
  </p:normalViewPr>
  <p:slideViewPr>
    <p:cSldViewPr snapToGrid="0">
      <p:cViewPr varScale="1">
        <p:scale>
          <a:sx n="69" d="100"/>
          <a:sy n="69" d="100"/>
        </p:scale>
        <p:origin x="105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C7D53-ADEF-47E4-8016-E800EBCC60A8}" type="datetimeFigureOut">
              <a:rPr lang="en-US" smtClean="0"/>
              <a:t>11/14/2020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79528-87EF-4D8F-8D8C-DB9CFB6E3D65}" type="slidenum">
              <a:rPr lang="en-US" smtClean="0"/>
              <a:t>‹#›</a:t>
            </a:fld>
            <a:endParaRPr lang="en-US"/>
          </a:p>
        </p:txBody>
      </p:sp>
    </p:spTree>
    <p:extLst>
      <p:ext uri="{BB962C8B-B14F-4D97-AF65-F5344CB8AC3E}">
        <p14:creationId xmlns:p14="http://schemas.microsoft.com/office/powerpoint/2010/main" val="115264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 min.</a:t>
            </a:r>
          </a:p>
          <a:p>
            <a:endParaRPr lang="en-US" b="1" dirty="0"/>
          </a:p>
        </p:txBody>
      </p:sp>
      <p:sp>
        <p:nvSpPr>
          <p:cNvPr id="4" name="Slide Number Placeholder 3"/>
          <p:cNvSpPr>
            <a:spLocks noGrp="1"/>
          </p:cNvSpPr>
          <p:nvPr>
            <p:ph type="sldNum" sz="quarter" idx="5"/>
          </p:nvPr>
        </p:nvSpPr>
        <p:spPr/>
        <p:txBody>
          <a:bodyPr/>
          <a:lstStyle/>
          <a:p>
            <a:fld id="{5E479528-87EF-4D8F-8D8C-DB9CFB6E3D65}" type="slidenum">
              <a:rPr lang="en-US" smtClean="0"/>
              <a:t>2</a:t>
            </a:fld>
            <a:endParaRPr lang="en-US"/>
          </a:p>
        </p:txBody>
      </p:sp>
    </p:spTree>
    <p:extLst>
      <p:ext uri="{BB962C8B-B14F-4D97-AF65-F5344CB8AC3E}">
        <p14:creationId xmlns:p14="http://schemas.microsoft.com/office/powerpoint/2010/main" val="180898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6-8 min.</a:t>
            </a:r>
          </a:p>
          <a:p>
            <a:endParaRPr lang="en-US" dirty="0"/>
          </a:p>
          <a:p>
            <a:r>
              <a:rPr lang="en-US" dirty="0"/>
              <a:t>https://www.dictionary.com/e/slang/spirit-animal/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The 25 Spirit Animals &amp; Their Meanings, </a:t>
            </a:r>
            <a:r>
              <a:rPr lang="en-US" b="0" dirty="0"/>
              <a:t>https://educateinspirechange.org/nature/animals/25-spirit-animals-amazing-meanings-behind/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Spirit Animals — How They Are Connected To Our Existence</a:t>
            </a:r>
            <a:r>
              <a:rPr lang="en-US" b="0" dirty="0"/>
              <a:t>, https://higherselfportal.com/spirit-animals-how-they-are-connected-to-our-existence/</a:t>
            </a:r>
          </a:p>
        </p:txBody>
      </p:sp>
      <p:sp>
        <p:nvSpPr>
          <p:cNvPr id="4" name="Slide Number Placeholder 3"/>
          <p:cNvSpPr>
            <a:spLocks noGrp="1"/>
          </p:cNvSpPr>
          <p:nvPr>
            <p:ph type="sldNum" sz="quarter" idx="5"/>
          </p:nvPr>
        </p:nvSpPr>
        <p:spPr/>
        <p:txBody>
          <a:bodyPr/>
          <a:lstStyle/>
          <a:p>
            <a:fld id="{5E479528-87EF-4D8F-8D8C-DB9CFB6E3D65}" type="slidenum">
              <a:rPr lang="en-US" smtClean="0"/>
              <a:t>11</a:t>
            </a:fld>
            <a:endParaRPr lang="en-US"/>
          </a:p>
        </p:txBody>
      </p:sp>
    </p:spTree>
    <p:extLst>
      <p:ext uri="{BB962C8B-B14F-4D97-AF65-F5344CB8AC3E}">
        <p14:creationId xmlns:p14="http://schemas.microsoft.com/office/powerpoint/2010/main" val="52317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12</a:t>
            </a:fld>
            <a:endParaRPr lang="en-US"/>
          </a:p>
        </p:txBody>
      </p:sp>
    </p:spTree>
    <p:extLst>
      <p:ext uri="{BB962C8B-B14F-4D97-AF65-F5344CB8AC3E}">
        <p14:creationId xmlns:p14="http://schemas.microsoft.com/office/powerpoint/2010/main" val="44262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12 min.</a:t>
            </a:r>
          </a:p>
          <a:p>
            <a:endParaRPr lang="en-US" b="1" dirty="0"/>
          </a:p>
        </p:txBody>
      </p:sp>
      <p:sp>
        <p:nvSpPr>
          <p:cNvPr id="4" name="Slide Number Placeholder 3"/>
          <p:cNvSpPr>
            <a:spLocks noGrp="1"/>
          </p:cNvSpPr>
          <p:nvPr>
            <p:ph type="sldNum" sz="quarter" idx="5"/>
          </p:nvPr>
        </p:nvSpPr>
        <p:spPr/>
        <p:txBody>
          <a:bodyPr/>
          <a:lstStyle/>
          <a:p>
            <a:fld id="{5E479528-87EF-4D8F-8D8C-DB9CFB6E3D65}" type="slidenum">
              <a:rPr lang="en-US" smtClean="0"/>
              <a:t>13</a:t>
            </a:fld>
            <a:endParaRPr lang="en-US"/>
          </a:p>
        </p:txBody>
      </p:sp>
    </p:spTree>
    <p:extLst>
      <p:ext uri="{BB962C8B-B14F-4D97-AF65-F5344CB8AC3E}">
        <p14:creationId xmlns:p14="http://schemas.microsoft.com/office/powerpoint/2010/main" val="322769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10-12 min.</a:t>
            </a:r>
          </a:p>
          <a:p>
            <a:endParaRPr lang="en-US" b="1" dirty="0"/>
          </a:p>
          <a:p>
            <a:r>
              <a:rPr lang="en-US" b="1" dirty="0"/>
              <a:t>https://educateinspirechange.org/nature/animals/25-spirit-animals-amazing-meanings-behind/</a:t>
            </a:r>
          </a:p>
          <a:p>
            <a:r>
              <a:rPr lang="en-US" b="1" dirty="0"/>
              <a:t>https://whatismyspiritanimal.com/spirit-totem-power-animal-meanings/birds/owl-symbolism-meaning/</a:t>
            </a:r>
          </a:p>
          <a:p>
            <a:r>
              <a:rPr lang="en-US" b="1" dirty="0"/>
              <a:t>Video (6 min.) (saved): https://www.youtube.com/watch?v=BvEPlZsq07A</a:t>
            </a:r>
          </a:p>
          <a:p>
            <a:r>
              <a:rPr lang="en-US" b="1" dirty="0"/>
              <a:t>on Youku: https://v.youku.com/v_show/id_XNDgwMTQ5ODYyOA==.html</a:t>
            </a:r>
          </a:p>
        </p:txBody>
      </p:sp>
      <p:sp>
        <p:nvSpPr>
          <p:cNvPr id="4" name="Slide Number Placeholder 3"/>
          <p:cNvSpPr>
            <a:spLocks noGrp="1"/>
          </p:cNvSpPr>
          <p:nvPr>
            <p:ph type="sldNum" sz="quarter" idx="5"/>
          </p:nvPr>
        </p:nvSpPr>
        <p:spPr/>
        <p:txBody>
          <a:bodyPr/>
          <a:lstStyle/>
          <a:p>
            <a:fld id="{5E479528-87EF-4D8F-8D8C-DB9CFB6E3D65}" type="slidenum">
              <a:rPr lang="en-US" smtClean="0"/>
              <a:t>14</a:t>
            </a:fld>
            <a:endParaRPr lang="en-US"/>
          </a:p>
        </p:txBody>
      </p:sp>
    </p:spTree>
    <p:extLst>
      <p:ext uri="{BB962C8B-B14F-4D97-AF65-F5344CB8AC3E}">
        <p14:creationId xmlns:p14="http://schemas.microsoft.com/office/powerpoint/2010/main" val="3701559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5-6 min.</a:t>
            </a:r>
          </a:p>
          <a:p>
            <a:endParaRPr lang="en-US" b="1" dirty="0"/>
          </a:p>
          <a:p>
            <a:r>
              <a:rPr lang="en-US" b="1" dirty="0"/>
              <a:t>https://educateinspirechange.org/nature/animals/25-spirit-animals-amazing-meanings-behind/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https://whatismyspiritanimal.com/how-to-find-your-spirit-animal-complete-guide/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https://higherselfportal.com/spirit-animals-how-they-are-connected-to-our-existence/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https://whatismyspiritanimal.com/spirit-animal-</a:t>
            </a:r>
            <a:r>
              <a:rPr lang="en-US" b="1" dirty="0"/>
              <a:t>quiz</a:t>
            </a:r>
            <a:r>
              <a:rPr lang="en-US" b="0" dirty="0"/>
              <a:t>/</a:t>
            </a:r>
          </a:p>
        </p:txBody>
      </p:sp>
      <p:sp>
        <p:nvSpPr>
          <p:cNvPr id="4" name="Slide Number Placeholder 3"/>
          <p:cNvSpPr>
            <a:spLocks noGrp="1"/>
          </p:cNvSpPr>
          <p:nvPr>
            <p:ph type="sldNum" sz="quarter" idx="5"/>
          </p:nvPr>
        </p:nvSpPr>
        <p:spPr/>
        <p:txBody>
          <a:bodyPr/>
          <a:lstStyle/>
          <a:p>
            <a:fld id="{5E479528-87EF-4D8F-8D8C-DB9CFB6E3D65}" type="slidenum">
              <a:rPr lang="en-US" smtClean="0"/>
              <a:t>15</a:t>
            </a:fld>
            <a:endParaRPr lang="en-US"/>
          </a:p>
        </p:txBody>
      </p:sp>
    </p:spTree>
    <p:extLst>
      <p:ext uri="{BB962C8B-B14F-4D97-AF65-F5344CB8AC3E}">
        <p14:creationId xmlns:p14="http://schemas.microsoft.com/office/powerpoint/2010/main" val="388896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https://whatismyspiritanimal.com/how-to-find-your-spirit-animal-complete-guide/</a:t>
            </a:r>
          </a:p>
        </p:txBody>
      </p:sp>
      <p:sp>
        <p:nvSpPr>
          <p:cNvPr id="4" name="Slide Number Placeholder 3"/>
          <p:cNvSpPr>
            <a:spLocks noGrp="1"/>
          </p:cNvSpPr>
          <p:nvPr>
            <p:ph type="sldNum" sz="quarter" idx="5"/>
          </p:nvPr>
        </p:nvSpPr>
        <p:spPr/>
        <p:txBody>
          <a:bodyPr/>
          <a:lstStyle/>
          <a:p>
            <a:fld id="{5E479528-87EF-4D8F-8D8C-DB9CFB6E3D65}" type="slidenum">
              <a:rPr lang="en-US" smtClean="0"/>
              <a:t>16</a:t>
            </a:fld>
            <a:endParaRPr lang="en-US"/>
          </a:p>
        </p:txBody>
      </p:sp>
    </p:spTree>
    <p:extLst>
      <p:ext uri="{BB962C8B-B14F-4D97-AF65-F5344CB8AC3E}">
        <p14:creationId xmlns:p14="http://schemas.microsoft.com/office/powerpoint/2010/main" val="96541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3</a:t>
            </a:fld>
            <a:endParaRPr lang="en-US"/>
          </a:p>
        </p:txBody>
      </p:sp>
    </p:spTree>
    <p:extLst>
      <p:ext uri="{BB962C8B-B14F-4D97-AF65-F5344CB8AC3E}">
        <p14:creationId xmlns:p14="http://schemas.microsoft.com/office/powerpoint/2010/main" val="275708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10-12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4</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5</a:t>
            </a:fld>
            <a:endParaRPr lang="en-US"/>
          </a:p>
        </p:txBody>
      </p:sp>
    </p:spTree>
    <p:extLst>
      <p:ext uri="{BB962C8B-B14F-4D97-AF65-F5344CB8AC3E}">
        <p14:creationId xmlns:p14="http://schemas.microsoft.com/office/powerpoint/2010/main" val="12569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4-5 min.</a:t>
            </a:r>
            <a:endParaRPr lang="en-US" dirty="0"/>
          </a:p>
          <a:p>
            <a:endParaRPr lang="en-US" dirty="0"/>
          </a:p>
          <a:p>
            <a:r>
              <a:rPr lang="en-US" dirty="0"/>
              <a:t>https://health.howstuffworks.com/wellness/natural-medicine/herbal-remedies/echinacea-herbal-remedies.htm</a:t>
            </a:r>
          </a:p>
        </p:txBody>
      </p:sp>
      <p:sp>
        <p:nvSpPr>
          <p:cNvPr id="4" name="Slide Number Placeholder 3"/>
          <p:cNvSpPr>
            <a:spLocks noGrp="1"/>
          </p:cNvSpPr>
          <p:nvPr>
            <p:ph type="sldNum" sz="quarter" idx="5"/>
          </p:nvPr>
        </p:nvSpPr>
        <p:spPr/>
        <p:txBody>
          <a:bodyPr/>
          <a:lstStyle/>
          <a:p>
            <a:fld id="{5E479528-87EF-4D8F-8D8C-DB9CFB6E3D65}" type="slidenum">
              <a:rPr lang="en-US" smtClean="0"/>
              <a:t>6</a:t>
            </a:fld>
            <a:endParaRPr lang="en-US"/>
          </a:p>
        </p:txBody>
      </p:sp>
    </p:spTree>
    <p:extLst>
      <p:ext uri="{BB962C8B-B14F-4D97-AF65-F5344CB8AC3E}">
        <p14:creationId xmlns:p14="http://schemas.microsoft.com/office/powerpoint/2010/main" val="376615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4-5 min.</a:t>
            </a:r>
          </a:p>
          <a:p>
            <a:endParaRPr lang="en-US" dirty="0"/>
          </a:p>
          <a:p>
            <a:r>
              <a:rPr lang="en-US" dirty="0"/>
              <a:t>https://health.howstuffworks.com/wellness/natural-medicine/herbal-remedies/ginseng-herbal-remedies.htm</a:t>
            </a:r>
          </a:p>
        </p:txBody>
      </p:sp>
      <p:sp>
        <p:nvSpPr>
          <p:cNvPr id="4" name="Slide Number Placeholder 3"/>
          <p:cNvSpPr>
            <a:spLocks noGrp="1"/>
          </p:cNvSpPr>
          <p:nvPr>
            <p:ph type="sldNum" sz="quarter" idx="5"/>
          </p:nvPr>
        </p:nvSpPr>
        <p:spPr/>
        <p:txBody>
          <a:bodyPr/>
          <a:lstStyle/>
          <a:p>
            <a:fld id="{5E479528-87EF-4D8F-8D8C-DB9CFB6E3D65}" type="slidenum">
              <a:rPr lang="en-US" smtClean="0"/>
              <a:t>7</a:t>
            </a:fld>
            <a:endParaRPr lang="en-US"/>
          </a:p>
        </p:txBody>
      </p:sp>
    </p:spTree>
    <p:extLst>
      <p:ext uri="{BB962C8B-B14F-4D97-AF65-F5344CB8AC3E}">
        <p14:creationId xmlns:p14="http://schemas.microsoft.com/office/powerpoint/2010/main" val="404042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4-5 min.</a:t>
            </a:r>
          </a:p>
          <a:p>
            <a:r>
              <a:rPr lang="en-US" dirty="0"/>
              <a:t>https://everipedia.org/wiki/lang_en/Cumin</a:t>
            </a:r>
          </a:p>
          <a:p>
            <a:r>
              <a:rPr lang="en-US" dirty="0"/>
              <a:t>https://www.dwarakaorganic.com/cumin-a-natural-remedy/</a:t>
            </a:r>
          </a:p>
          <a:p>
            <a:r>
              <a:rPr lang="en-US" dirty="0"/>
              <a:t>https://www.naturalfoodseries.com/13-cumin-seeds-benefits/</a:t>
            </a:r>
          </a:p>
          <a:p>
            <a:r>
              <a:rPr lang="en-US" dirty="0"/>
              <a:t>https://www.emedihealth.com/cumin-benefits.html</a:t>
            </a:r>
          </a:p>
          <a:p>
            <a:r>
              <a:rPr lang="en-US" dirty="0"/>
              <a:t>https://chopra.com/articles/8-health-benefits-of-cumin</a:t>
            </a:r>
          </a:p>
          <a:p>
            <a:r>
              <a:rPr lang="en-US" dirty="0"/>
              <a:t>https://earthycures.com/2019/09/07/cumin-seeds-a-remedy-for-many-illnesses/</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8</a:t>
            </a:fld>
            <a:endParaRPr lang="en-US"/>
          </a:p>
        </p:txBody>
      </p:sp>
    </p:spTree>
    <p:extLst>
      <p:ext uri="{BB962C8B-B14F-4D97-AF65-F5344CB8AC3E}">
        <p14:creationId xmlns:p14="http://schemas.microsoft.com/office/powerpoint/2010/main" val="422044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 min.</a:t>
            </a:r>
          </a:p>
          <a:p>
            <a:endParaRPr lang="en-US" dirty="0"/>
          </a:p>
          <a:p>
            <a:r>
              <a:rPr lang="en-US" dirty="0"/>
              <a:t>https://health.howstuffworks.com/wellness/natural-medicine/herbal-remedies/aloe-vera-herbal-remedies.htm</a:t>
            </a:r>
          </a:p>
          <a:p>
            <a:r>
              <a:rPr lang="en-US" b="1" u="sng" dirty="0"/>
              <a:t>Videos:</a:t>
            </a:r>
          </a:p>
          <a:p>
            <a:r>
              <a:rPr lang="en-US" b="1" dirty="0"/>
              <a:t>- How to Use Fresh Aloe for Sunburns (1 min.)</a:t>
            </a:r>
          </a:p>
          <a:p>
            <a:r>
              <a:rPr lang="en-US" dirty="0"/>
              <a:t>https://www.youtube.com/watch?v=QuGAXOUBz1w</a:t>
            </a:r>
          </a:p>
          <a:p>
            <a:endParaRPr lang="en-US" dirty="0"/>
          </a:p>
          <a:p>
            <a:r>
              <a:rPr lang="en-US" dirty="0"/>
              <a:t>- </a:t>
            </a:r>
            <a:r>
              <a:rPr lang="en-US" b="1" dirty="0"/>
              <a:t>10 WAYS TO USE ALOE VERA || HEALTH AND BEAUTY BENEFITS </a:t>
            </a:r>
            <a:r>
              <a:rPr lang="en-US" dirty="0"/>
              <a:t>(</a:t>
            </a:r>
            <a:r>
              <a:rPr lang="en-US" b="1" dirty="0"/>
              <a:t>6:30 min.</a:t>
            </a:r>
            <a:r>
              <a:rPr lang="en-US" dirty="0"/>
              <a:t>)</a:t>
            </a:r>
          </a:p>
          <a:p>
            <a:r>
              <a:rPr lang="en-US" dirty="0"/>
              <a:t>https://www.youtube.com/watch?v=VmU4ACZhu88</a:t>
            </a:r>
          </a:p>
          <a:p>
            <a:r>
              <a:rPr lang="fi-FI" dirty="0"/>
              <a:t>on Youku: https://v.youku.com/v_show/id_XNDgwMTQ5MzI4OA==.html</a:t>
            </a:r>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9</a:t>
            </a:fld>
            <a:endParaRPr lang="en-US"/>
          </a:p>
        </p:txBody>
      </p:sp>
    </p:spTree>
    <p:extLst>
      <p:ext uri="{BB962C8B-B14F-4D97-AF65-F5344CB8AC3E}">
        <p14:creationId xmlns:p14="http://schemas.microsoft.com/office/powerpoint/2010/main" val="309809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10</a:t>
            </a:fld>
            <a:endParaRPr lang="en-US"/>
          </a:p>
        </p:txBody>
      </p:sp>
    </p:spTree>
    <p:extLst>
      <p:ext uri="{BB962C8B-B14F-4D97-AF65-F5344CB8AC3E}">
        <p14:creationId xmlns:p14="http://schemas.microsoft.com/office/powerpoint/2010/main" val="291650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EF3E-5250-4CA6-8C5C-074CBB9A1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F0B4BE-F0E4-490E-A2C4-632A5AE7C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84405E-B608-42A6-AA2E-3051F3A683E1}"/>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E00F54F5-35AD-423D-9955-0944DD5AF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E24D8-26D5-4079-B743-C51777BCFAA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24614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E-DF8F-47F5-81EA-0A6C58C43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1BE026-9841-4328-8D14-B71881A9E1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B43E-10B6-42A7-BCFD-C18BAE76300B}"/>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1809E076-5BB5-40B2-AB42-138E05A3E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DDBED-5367-4CE0-B389-1A1D6B66BF4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50578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D86EE-0A8A-4811-BD66-24C9E6846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636E8-E772-4DFC-86FC-5466E4EE53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FDDF7-C94C-4ABB-8773-7D9972DA1722}"/>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FCF4D730-A203-4366-A68B-572DA7EF3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5F08A-6A73-40E8-9D29-6C940D6818A5}"/>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5201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F526-D1AA-4CF1-90E7-4A68C7512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A885C-15E4-4F18-BA3D-DA94498168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96A9D-FEE3-4A41-8BDC-E777AED53161}"/>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D8FC9FFE-C125-4ADB-A02E-EA733FCFE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C5233-ED1B-4B63-A9DF-ECC8DC3C130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36727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0E67-5D2C-4855-AC3E-716119CC6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60055-C71B-41B1-A50E-8DC797E87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7E981-A657-4D40-A398-9990640776C1}"/>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B7E70D40-50E5-4795-B21B-8EC6209D6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CC499-CA9F-49C4-9459-A8D76E9F5AF4}"/>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89692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955E-A34C-463B-8FF6-A8087BC83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6F2E2-A6D9-41C6-B825-A571A5D50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369CED-8036-4CE7-82C9-8516FD745E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3982C0-368A-4C71-AC27-9E98E79325ED}"/>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6" name="Footer Placeholder 5">
            <a:extLst>
              <a:ext uri="{FF2B5EF4-FFF2-40B4-BE49-F238E27FC236}">
                <a16:creationId xmlns:a16="http://schemas.microsoft.com/office/drawing/2014/main" id="{BA7EB569-4B5A-4BD7-AE30-45C347220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F6058-2490-4C07-8AEA-A9CA523072B4}"/>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161760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6FBE-830B-4AC6-97A7-DA69A8CFC6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EAD91D-D00B-46FC-9910-A6416D0E5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2DF07-FF6E-4222-8E60-4F217AA42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0E2CB-85D0-4151-9F50-BA0E5AF6F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4B972-CD0A-4FCF-99B9-ABCA5D0911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315DF-89C3-444B-B9DE-8F2C584F0007}"/>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8" name="Footer Placeholder 7">
            <a:extLst>
              <a:ext uri="{FF2B5EF4-FFF2-40B4-BE49-F238E27FC236}">
                <a16:creationId xmlns:a16="http://schemas.microsoft.com/office/drawing/2014/main" id="{1F3ED5EB-EE02-4BC4-9C5B-CEB0D7860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EF283-6182-49CB-B411-79BF42B0A0CA}"/>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99097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EF53-1FC9-4C20-9F31-1EEA5E54E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7919F-9722-4994-966A-E8F49740B74E}"/>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4" name="Footer Placeholder 3">
            <a:extLst>
              <a:ext uri="{FF2B5EF4-FFF2-40B4-BE49-F238E27FC236}">
                <a16:creationId xmlns:a16="http://schemas.microsoft.com/office/drawing/2014/main" id="{5C0A726E-F689-4ADF-BCA1-0CB3565AF4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0206C5-FB0B-4DD3-A23F-A3DDD888D5F9}"/>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567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CC955-8FDD-4AB2-9942-ED926B28F39C}"/>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3" name="Footer Placeholder 2">
            <a:extLst>
              <a:ext uri="{FF2B5EF4-FFF2-40B4-BE49-F238E27FC236}">
                <a16:creationId xmlns:a16="http://schemas.microsoft.com/office/drawing/2014/main" id="{A3224DBB-716C-4BC7-88A5-16B6648A8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FAAD0-E471-4C36-9633-EAA30BD99BFC}"/>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174212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5C92-8EF3-49CD-BAD1-2E58721CB5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B5898-E95F-427F-910A-8ECEA957E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D033E-40C8-4ACD-ACBC-6BA146D96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8B4C2-A5DB-47D6-A541-77EAE693E850}"/>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6" name="Footer Placeholder 5">
            <a:extLst>
              <a:ext uri="{FF2B5EF4-FFF2-40B4-BE49-F238E27FC236}">
                <a16:creationId xmlns:a16="http://schemas.microsoft.com/office/drawing/2014/main" id="{BB5DFB5D-C0A9-47C8-84B9-7E4D49889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6ADFD-F346-4EE5-B943-972A6344714C}"/>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58731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68F9-1819-4476-BB87-E17FEB91C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D5D47-FA20-4013-AAE4-8C3975CCE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A112B8-45D6-4A64-913B-FB9C53B19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AC89C-183E-4CC5-9923-43F9742E3355}"/>
              </a:ext>
            </a:extLst>
          </p:cNvPr>
          <p:cNvSpPr>
            <a:spLocks noGrp="1"/>
          </p:cNvSpPr>
          <p:nvPr>
            <p:ph type="dt" sz="half" idx="10"/>
          </p:nvPr>
        </p:nvSpPr>
        <p:spPr/>
        <p:txBody>
          <a:bodyPr/>
          <a:lstStyle/>
          <a:p>
            <a:fld id="{A3881D74-0584-4E08-849A-984E4570D4AA}" type="datetimeFigureOut">
              <a:rPr lang="en-US" smtClean="0"/>
              <a:t>11/14/2020</a:t>
            </a:fld>
            <a:endParaRPr lang="en-US"/>
          </a:p>
        </p:txBody>
      </p:sp>
      <p:sp>
        <p:nvSpPr>
          <p:cNvPr id="6" name="Footer Placeholder 5">
            <a:extLst>
              <a:ext uri="{FF2B5EF4-FFF2-40B4-BE49-F238E27FC236}">
                <a16:creationId xmlns:a16="http://schemas.microsoft.com/office/drawing/2014/main" id="{AFCF1663-33B7-46D5-B530-68C7D76E9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98827-05A7-48E5-AFAA-058FAEDFB2F0}"/>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142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45D63-ACE7-472F-8C82-D9FEA0625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212AB-7790-4ACE-B8F2-F1101A629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28CFD-1B41-4220-9259-DE04E817C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81D74-0584-4E08-849A-984E4570D4AA}" type="datetimeFigureOut">
              <a:rPr lang="en-US" smtClean="0"/>
              <a:t>11/14/2020</a:t>
            </a:fld>
            <a:endParaRPr lang="en-US"/>
          </a:p>
        </p:txBody>
      </p:sp>
      <p:sp>
        <p:nvSpPr>
          <p:cNvPr id="5" name="Footer Placeholder 4">
            <a:extLst>
              <a:ext uri="{FF2B5EF4-FFF2-40B4-BE49-F238E27FC236}">
                <a16:creationId xmlns:a16="http://schemas.microsoft.com/office/drawing/2014/main" id="{6D7D1A9D-2B7B-411A-A2D8-DACAB80BE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94C30-B122-46CF-8407-CA0559E34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06777-3ACD-44AC-87B0-B88FD2FA59AD}" type="slidenum">
              <a:rPr lang="en-US" smtClean="0"/>
              <a:t>‹#›</a:t>
            </a:fld>
            <a:endParaRPr lang="en-US"/>
          </a:p>
        </p:txBody>
      </p:sp>
    </p:spTree>
    <p:extLst>
      <p:ext uri="{BB962C8B-B14F-4D97-AF65-F5344CB8AC3E}">
        <p14:creationId xmlns:p14="http://schemas.microsoft.com/office/powerpoint/2010/main" val="104669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berty-academy.or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short-story.net/read/12944/amanita/" TargetMode="External"/><Relationship Id="rId5" Type="http://schemas.openxmlformats.org/officeDocument/2006/relationships/hyperlink" Target="http://liberty-academy.org/teens-adults/amanita/amanita/Amanita-Dan_Fournier-First_Edition-2020-02-22.pdf"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einspirechange.org/nature/animals/25-spirit-animals-amazing-meanings-behind/"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s://higherselfportal.com/spirit-animals-how-they-are-connected-to-our-existence/" TargetMode="External"/><Relationship Id="rId4" Type="http://schemas.openxmlformats.org/officeDocument/2006/relationships/hyperlink" Target="https://whatismyspiritanimal.com/how-to-find-your-spirit-animal-complete-gui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692147" y="4833340"/>
            <a:ext cx="9144000" cy="1459883"/>
          </a:xfrm>
        </p:spPr>
        <p:txBody>
          <a:bodyPr>
            <a:normAutofit/>
          </a:bodyPr>
          <a:lstStyle/>
          <a:p>
            <a:r>
              <a:rPr lang="en-US" sz="4400" dirty="0">
                <a:solidFill>
                  <a:schemeClr val="bg1">
                    <a:lumMod val="95000"/>
                  </a:schemeClr>
                </a:solidFill>
              </a:rPr>
              <a:t>Chapter 6 – The Healer</a:t>
            </a:r>
          </a:p>
          <a:p>
            <a:r>
              <a:rPr lang="en-US" sz="4400" dirty="0">
                <a:solidFill>
                  <a:schemeClr val="bg1">
                    <a:lumMod val="95000"/>
                  </a:schemeClr>
                </a:solidFill>
              </a:rPr>
              <a:t>Part 1</a:t>
            </a:r>
          </a:p>
        </p:txBody>
      </p:sp>
      <p:pic>
        <p:nvPicPr>
          <p:cNvPr id="5" name="Picture 4">
            <a:extLst>
              <a:ext uri="{FF2B5EF4-FFF2-40B4-BE49-F238E27FC236}">
                <a16:creationId xmlns:a16="http://schemas.microsoft.com/office/drawing/2014/main" id="{D50F8EA5-8656-4A0D-8EEB-80B5976CD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731" y="920615"/>
            <a:ext cx="4174537" cy="3651385"/>
          </a:xfrm>
          <a:prstGeom prst="rect">
            <a:avLst/>
          </a:prstGeom>
        </p:spPr>
      </p:pic>
      <p:pic>
        <p:nvPicPr>
          <p:cNvPr id="4" name="Picture 3">
            <a:hlinkClick r:id="rId3"/>
            <a:extLst>
              <a:ext uri="{FF2B5EF4-FFF2-40B4-BE49-F238E27FC236}">
                <a16:creationId xmlns:a16="http://schemas.microsoft.com/office/drawing/2014/main" id="{3D2CAECB-EFA7-4469-B64B-C0EBF7584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19" y="175180"/>
            <a:ext cx="3251200" cy="2057400"/>
          </a:xfrm>
          <a:prstGeom prst="rect">
            <a:avLst/>
          </a:prstGeom>
        </p:spPr>
      </p:pic>
      <p:sp>
        <p:nvSpPr>
          <p:cNvPr id="6" name="TextBox 5">
            <a:extLst>
              <a:ext uri="{FF2B5EF4-FFF2-40B4-BE49-F238E27FC236}">
                <a16:creationId xmlns:a16="http://schemas.microsoft.com/office/drawing/2014/main" id="{02546CDB-171D-4596-87F1-0BC8994ECBBD}"/>
              </a:ext>
            </a:extLst>
          </p:cNvPr>
          <p:cNvSpPr txBox="1"/>
          <p:nvPr/>
        </p:nvSpPr>
        <p:spPr>
          <a:xfrm>
            <a:off x="8551901" y="419050"/>
            <a:ext cx="3251199" cy="1569660"/>
          </a:xfrm>
          <a:prstGeom prst="rect">
            <a:avLst/>
          </a:prstGeom>
          <a:solidFill>
            <a:schemeClr val="tx1"/>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hlinkClick r:id="rId5"/>
              </a:rPr>
              <a:t>Download the Amanita eBook</a:t>
            </a:r>
            <a:r>
              <a:rPr lang="en-US" sz="2400" dirty="0">
                <a:solidFill>
                  <a:schemeClr val="bg1"/>
                </a:solidFill>
              </a:rPr>
              <a:t> (PDF)</a:t>
            </a:r>
          </a:p>
          <a:p>
            <a:pPr algn="ctr"/>
            <a:endParaRPr lang="en-US" sz="2400" dirty="0">
              <a:solidFill>
                <a:schemeClr val="bg1"/>
              </a:solidFill>
            </a:endParaRPr>
          </a:p>
          <a:p>
            <a:pPr algn="ctr"/>
            <a:r>
              <a:rPr lang="en-US" sz="2400" dirty="0">
                <a:solidFill>
                  <a:schemeClr val="bg1"/>
                </a:solidFill>
              </a:rPr>
              <a:t>Or </a:t>
            </a:r>
            <a:r>
              <a:rPr lang="en-US" sz="2400" dirty="0">
                <a:solidFill>
                  <a:schemeClr val="bg1"/>
                </a:solidFill>
                <a:hlinkClick r:id="rId6"/>
              </a:rPr>
              <a:t>Read it Online</a:t>
            </a:r>
            <a:endParaRPr lang="en-US" sz="2400" dirty="0">
              <a:solidFill>
                <a:schemeClr val="bg1"/>
              </a:solidFill>
            </a:endParaRPr>
          </a:p>
        </p:txBody>
      </p:sp>
    </p:spTree>
    <p:extLst>
      <p:ext uri="{BB962C8B-B14F-4D97-AF65-F5344CB8AC3E}">
        <p14:creationId xmlns:p14="http://schemas.microsoft.com/office/powerpoint/2010/main" val="228007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463195" y="849740"/>
            <a:ext cx="11153072" cy="8202245"/>
          </a:xfrm>
          <a:prstGeom prst="rect">
            <a:avLst/>
          </a:prstGeom>
          <a:noFill/>
        </p:spPr>
        <p:txBody>
          <a:bodyPr wrap="square" rtlCol="0">
            <a:spAutoFit/>
          </a:bodyPr>
          <a:lstStyle/>
          <a:p>
            <a:pPr>
              <a:spcBef>
                <a:spcPts val="300"/>
              </a:spcBef>
              <a:spcAft>
                <a:spcPts val="300"/>
              </a:spcAft>
            </a:pPr>
            <a:r>
              <a:rPr lang="en-US" sz="3200" b="1" dirty="0">
                <a:solidFill>
                  <a:srgbClr val="8CEB35"/>
                </a:solidFill>
              </a:rPr>
              <a:t>Learn More…</a:t>
            </a:r>
            <a:endParaRPr lang="en-US" sz="3200" dirty="0">
              <a:solidFill>
                <a:srgbClr val="8CEB35"/>
              </a:solidFill>
            </a:endParaRPr>
          </a:p>
          <a:p>
            <a:pPr>
              <a:spcBef>
                <a:spcPts val="300"/>
              </a:spcBef>
              <a:spcAft>
                <a:spcPts val="300"/>
              </a:spcAft>
            </a:pPr>
            <a:r>
              <a:rPr lang="en-US" sz="2400" dirty="0">
                <a:solidFill>
                  <a:schemeClr val="bg1"/>
                </a:solidFill>
              </a:rPr>
              <a:t>The following </a:t>
            </a:r>
            <a:r>
              <a:rPr lang="en-US" sz="2400" b="1" dirty="0">
                <a:solidFill>
                  <a:schemeClr val="bg1"/>
                </a:solidFill>
              </a:rPr>
              <a:t>websites</a:t>
            </a:r>
            <a:r>
              <a:rPr lang="en-US" sz="2400" dirty="0">
                <a:solidFill>
                  <a:schemeClr val="bg1"/>
                </a:solidFill>
              </a:rPr>
              <a:t> provide some interesting sources from which you can learn more about natural remedies and which illnesses, diseases, and conditions they can help with.</a:t>
            </a:r>
          </a:p>
          <a:p>
            <a:pPr marL="457200" indent="-457200">
              <a:spcBef>
                <a:spcPts val="300"/>
              </a:spcBef>
              <a:spcAft>
                <a:spcPts val="300"/>
              </a:spcAft>
              <a:buFont typeface="Wingdings" panose="05000000000000000000" pitchFamily="2" charset="2"/>
              <a:buChar char="§"/>
            </a:pPr>
            <a:r>
              <a:rPr lang="en-US" sz="2000" dirty="0">
                <a:solidFill>
                  <a:srgbClr val="8CEB35"/>
                </a:solidFill>
              </a:rPr>
              <a:t>Howstuffworks.com – Health – Herbal Remedies</a:t>
            </a:r>
            <a:br>
              <a:rPr lang="en-US" sz="2000" dirty="0">
                <a:solidFill>
                  <a:schemeClr val="bg1"/>
                </a:solidFill>
              </a:rPr>
            </a:br>
            <a:r>
              <a:rPr lang="en-US" sz="1600" dirty="0">
                <a:solidFill>
                  <a:schemeClr val="bg1"/>
                </a:solidFill>
              </a:rPr>
              <a:t>https://health.howstuffworks.com/wellness/natural-medicine/herbal-remedies/herbal-remedies.htm</a:t>
            </a:r>
          </a:p>
          <a:p>
            <a:pPr marL="457200" indent="-457200">
              <a:spcBef>
                <a:spcPts val="300"/>
              </a:spcBef>
              <a:spcAft>
                <a:spcPts val="300"/>
              </a:spcAft>
              <a:buFont typeface="Wingdings" panose="05000000000000000000" pitchFamily="2" charset="2"/>
              <a:buChar char="§"/>
            </a:pPr>
            <a:r>
              <a:rPr lang="en-US" sz="2000" dirty="0" err="1">
                <a:solidFill>
                  <a:srgbClr val="8CEB35"/>
                </a:solidFill>
              </a:rPr>
              <a:t>StyleCaster</a:t>
            </a:r>
            <a:r>
              <a:rPr lang="en-US" sz="2000" dirty="0">
                <a:solidFill>
                  <a:srgbClr val="8CEB35"/>
                </a:solidFill>
              </a:rPr>
              <a:t> – 50 Natural Ways to Fix Every Common Health Problem</a:t>
            </a:r>
            <a:br>
              <a:rPr lang="en-US" sz="2000" dirty="0">
                <a:solidFill>
                  <a:srgbClr val="8CEB35"/>
                </a:solidFill>
              </a:rPr>
            </a:br>
            <a:r>
              <a:rPr lang="en-US" sz="1600" dirty="0">
                <a:solidFill>
                  <a:schemeClr val="bg1"/>
                </a:solidFill>
              </a:rPr>
              <a:t>https://stylecaster.com/beauty/natural-remedies-for-every-common-health-problem/</a:t>
            </a:r>
          </a:p>
          <a:p>
            <a:pPr marL="457200" indent="-457200">
              <a:spcBef>
                <a:spcPts val="300"/>
              </a:spcBef>
              <a:spcAft>
                <a:spcPts val="300"/>
              </a:spcAft>
              <a:buFont typeface="Wingdings" panose="05000000000000000000" pitchFamily="2" charset="2"/>
              <a:buChar char="§"/>
            </a:pPr>
            <a:r>
              <a:rPr lang="en-US" sz="2000" dirty="0">
                <a:solidFill>
                  <a:srgbClr val="8CEB35"/>
                </a:solidFill>
              </a:rPr>
              <a:t>Earth Clinic</a:t>
            </a:r>
            <a:br>
              <a:rPr lang="en-US" sz="2000" dirty="0">
                <a:solidFill>
                  <a:schemeClr val="bg1"/>
                </a:solidFill>
              </a:rPr>
            </a:br>
            <a:r>
              <a:rPr lang="en-US" sz="1600" dirty="0">
                <a:solidFill>
                  <a:schemeClr val="bg1"/>
                </a:solidFill>
              </a:rPr>
              <a:t>https://www.earthclinic.com/</a:t>
            </a:r>
          </a:p>
          <a:p>
            <a:pPr marL="457200" indent="-457200">
              <a:spcBef>
                <a:spcPts val="300"/>
              </a:spcBef>
              <a:spcAft>
                <a:spcPts val="300"/>
              </a:spcAft>
              <a:buFont typeface="Wingdings" panose="05000000000000000000" pitchFamily="2" charset="2"/>
              <a:buChar char="§"/>
            </a:pPr>
            <a:r>
              <a:rPr lang="en-US" sz="2000" dirty="0">
                <a:solidFill>
                  <a:srgbClr val="8CEB35"/>
                </a:solidFill>
              </a:rPr>
              <a:t>Home Remedies for You</a:t>
            </a:r>
            <a:br>
              <a:rPr lang="en-US" sz="2000" dirty="0">
                <a:solidFill>
                  <a:schemeClr val="bg1"/>
                </a:solidFill>
              </a:rPr>
            </a:br>
            <a:r>
              <a:rPr lang="en-US" sz="1600" dirty="0">
                <a:solidFill>
                  <a:schemeClr val="bg1"/>
                </a:solidFill>
              </a:rPr>
              <a:t>https://www.home-remedies-for-you.com/</a:t>
            </a:r>
          </a:p>
          <a:p>
            <a:pPr marL="457200" indent="-457200">
              <a:spcBef>
                <a:spcPts val="300"/>
              </a:spcBef>
              <a:spcAft>
                <a:spcPts val="300"/>
              </a:spcAft>
              <a:buFont typeface="Wingdings" panose="05000000000000000000" pitchFamily="2" charset="2"/>
              <a:buChar char="§"/>
            </a:pPr>
            <a:r>
              <a:rPr lang="en-US" sz="2000" dirty="0">
                <a:solidFill>
                  <a:srgbClr val="8CEB35"/>
                </a:solidFill>
              </a:rPr>
              <a:t>Healthline – Homegrown Herbal Remedies</a:t>
            </a:r>
            <a:br>
              <a:rPr lang="en-US" sz="2000" dirty="0">
                <a:solidFill>
                  <a:srgbClr val="8CEB35"/>
                </a:solidFill>
              </a:rPr>
            </a:br>
            <a:r>
              <a:rPr lang="en-US" sz="1600" dirty="0">
                <a:solidFill>
                  <a:schemeClr val="bg1"/>
                </a:solidFill>
              </a:rPr>
              <a:t>https://www.healthline.com/health/herbal-remedies-from-your-garden</a:t>
            </a:r>
          </a:p>
          <a:p>
            <a:pPr marL="457200" indent="-457200">
              <a:spcBef>
                <a:spcPts val="300"/>
              </a:spcBef>
              <a:spcAft>
                <a:spcPts val="300"/>
              </a:spcAft>
              <a:buFont typeface="Wingdings" panose="05000000000000000000" pitchFamily="2" charset="2"/>
              <a:buChar char="§"/>
            </a:pPr>
            <a:r>
              <a:rPr lang="en-US" sz="2000" dirty="0">
                <a:solidFill>
                  <a:srgbClr val="8CEB35"/>
                </a:solidFill>
              </a:rPr>
              <a:t>Healthline – 10 Delicious Herbs and Spices With Powerful Health Benefits</a:t>
            </a:r>
            <a:br>
              <a:rPr lang="en-US" sz="2000" dirty="0">
                <a:solidFill>
                  <a:srgbClr val="8CEB35"/>
                </a:solidFill>
              </a:rPr>
            </a:br>
            <a:r>
              <a:rPr lang="en-US" sz="1600" dirty="0">
                <a:solidFill>
                  <a:schemeClr val="bg1"/>
                </a:solidFill>
              </a:rPr>
              <a:t>https://www.healthline.com/nutrition/10-healthy-herbs-and-spices#TOC_TITLE_HDR_2</a:t>
            </a:r>
          </a:p>
          <a:p>
            <a:pPr marL="457200" indent="-457200">
              <a:spcBef>
                <a:spcPts val="300"/>
              </a:spcBef>
              <a:spcAft>
                <a:spcPts val="300"/>
              </a:spcAft>
              <a:buFont typeface="Wingdings" panose="05000000000000000000" pitchFamily="2" charset="2"/>
              <a:buChar char="§"/>
            </a:pPr>
            <a:r>
              <a:rPr lang="en-US" sz="2000" dirty="0">
                <a:solidFill>
                  <a:srgbClr val="8CEB35"/>
                </a:solidFill>
              </a:rPr>
              <a:t>WebMD – Home Remedies: What Works?</a:t>
            </a:r>
            <a:br>
              <a:rPr lang="en-US" sz="2000" dirty="0">
                <a:solidFill>
                  <a:schemeClr val="bg1"/>
                </a:solidFill>
              </a:rPr>
            </a:br>
            <a:r>
              <a:rPr lang="en-US" sz="1600" dirty="0">
                <a:solidFill>
                  <a:schemeClr val="bg1"/>
                </a:solidFill>
              </a:rPr>
              <a:t>https://www.webmd.com/balance/ss/slideshow-home-remedies</a:t>
            </a:r>
          </a:p>
          <a:p>
            <a:pPr marL="457200" indent="-457200">
              <a:spcBef>
                <a:spcPts val="300"/>
              </a:spcBef>
              <a:spcAft>
                <a:spcPts val="300"/>
              </a:spcAft>
              <a:buFont typeface="Wingdings" panose="05000000000000000000" pitchFamily="2" charset="2"/>
              <a:buChar char="§"/>
            </a:pPr>
            <a:endParaRPr lang="en-US" dirty="0">
              <a:solidFill>
                <a:schemeClr val="bg1"/>
              </a:solidFill>
            </a:endParaRPr>
          </a:p>
          <a:p>
            <a:pPr marL="457200" indent="-457200">
              <a:spcBef>
                <a:spcPts val="300"/>
              </a:spcBef>
              <a:spcAft>
                <a:spcPts val="300"/>
              </a:spcAft>
              <a:buFont typeface="Wingdings" panose="05000000000000000000" pitchFamily="2" charset="2"/>
              <a:buChar char="§"/>
            </a:pPr>
            <a:endParaRPr lang="en-US" sz="2400" dirty="0">
              <a:solidFill>
                <a:schemeClr val="bg1"/>
              </a:solidFill>
            </a:endParaRPr>
          </a:p>
          <a:p>
            <a:pPr marL="457200" indent="-457200">
              <a:spcBef>
                <a:spcPts val="300"/>
              </a:spcBef>
              <a:spcAft>
                <a:spcPts val="300"/>
              </a:spcAft>
              <a:buFont typeface="Wingdings" panose="05000000000000000000" pitchFamily="2" charset="2"/>
              <a:buChar char="ü"/>
            </a:pPr>
            <a:endParaRPr lang="en-US" sz="2400" dirty="0">
              <a:solidFill>
                <a:schemeClr val="bg1"/>
              </a:solidFill>
            </a:endParaRPr>
          </a:p>
          <a:p>
            <a:pPr marL="457200" indent="-457200">
              <a:spcBef>
                <a:spcPts val="300"/>
              </a:spcBef>
              <a:spcAft>
                <a:spcPts val="300"/>
              </a:spcAft>
              <a:buFont typeface="Wingdings" panose="05000000000000000000" pitchFamily="2" charset="2"/>
              <a:buChar char="ü"/>
            </a:pPr>
            <a:endParaRPr lang="en-US" sz="24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038928" y="80299"/>
            <a:ext cx="9710305"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Natural &amp; Herbal Remedies</a:t>
            </a:r>
            <a:r>
              <a:rPr lang="en-US" sz="4400" dirty="0">
                <a:solidFill>
                  <a:srgbClr val="FFFF00"/>
                </a:solidFill>
              </a:rPr>
              <a:t> </a:t>
            </a:r>
            <a:endParaRPr lang="en-US" b="1" dirty="0">
              <a:solidFill>
                <a:srgbClr val="FF0000"/>
              </a:solidFill>
            </a:endParaRPr>
          </a:p>
        </p:txBody>
      </p:sp>
    </p:spTree>
    <p:extLst>
      <p:ext uri="{BB962C8B-B14F-4D97-AF65-F5344CB8AC3E}">
        <p14:creationId xmlns:p14="http://schemas.microsoft.com/office/powerpoint/2010/main" val="205878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361244" y="165661"/>
            <a:ext cx="7619999"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361244" y="1617650"/>
            <a:ext cx="10826045" cy="5493812"/>
          </a:xfrm>
          <a:prstGeom prst="rect">
            <a:avLst/>
          </a:prstGeom>
          <a:noFill/>
        </p:spPr>
        <p:txBody>
          <a:bodyPr wrap="square" rtlCol="0">
            <a:spAutoFit/>
          </a:bodyPr>
          <a:lstStyle/>
          <a:p>
            <a:pPr>
              <a:spcBef>
                <a:spcPts val="300"/>
              </a:spcBef>
              <a:spcAft>
                <a:spcPts val="300"/>
              </a:spcAft>
            </a:pPr>
            <a:r>
              <a:rPr lang="en-US" sz="3200" dirty="0">
                <a:solidFill>
                  <a:schemeClr val="bg1"/>
                </a:solidFill>
              </a:rPr>
              <a:t>What are </a:t>
            </a:r>
            <a:r>
              <a:rPr lang="en-US" sz="3200" dirty="0">
                <a:solidFill>
                  <a:srgbClr val="FBD679"/>
                </a:solidFill>
              </a:rPr>
              <a:t>Spirit Animals</a:t>
            </a:r>
            <a:r>
              <a:rPr lang="en-US" sz="3200" dirty="0">
                <a:solidFill>
                  <a:schemeClr val="bg1"/>
                </a:solidFill>
              </a:rPr>
              <a:t>?</a:t>
            </a:r>
          </a:p>
          <a:p>
            <a:pPr marL="457200" indent="-457200">
              <a:spcBef>
                <a:spcPts val="300"/>
              </a:spcBef>
              <a:spcAft>
                <a:spcPts val="300"/>
              </a:spcAft>
              <a:buFont typeface="Arial" panose="020B0604020202020204" pitchFamily="34" charset="0"/>
              <a:buChar char="•"/>
            </a:pPr>
            <a:r>
              <a:rPr lang="en-US" sz="2400" dirty="0">
                <a:solidFill>
                  <a:schemeClr val="bg1"/>
                </a:solidFill>
              </a:rPr>
              <a:t>Before understanding what Spirit Animals are all about we must first examine </a:t>
            </a:r>
            <a:br>
              <a:rPr lang="en-US" sz="2400" dirty="0">
                <a:solidFill>
                  <a:schemeClr val="bg1"/>
                </a:solidFill>
              </a:rPr>
            </a:br>
            <a:r>
              <a:rPr lang="en-US" sz="2400" b="1" dirty="0">
                <a:solidFill>
                  <a:schemeClr val="bg1"/>
                </a:solidFill>
              </a:rPr>
              <a:t>our own spirit</a:t>
            </a:r>
            <a:r>
              <a:rPr lang="en-US" sz="2400" dirty="0">
                <a:solidFill>
                  <a:schemeClr val="bg1"/>
                </a:solidFill>
              </a:rPr>
              <a:t>.</a:t>
            </a:r>
          </a:p>
          <a:p>
            <a:pPr marL="457200" indent="-457200">
              <a:spcBef>
                <a:spcPts val="300"/>
              </a:spcBef>
              <a:spcAft>
                <a:spcPts val="300"/>
              </a:spcAft>
              <a:buFont typeface="Arial" panose="020B0604020202020204" pitchFamily="34" charset="0"/>
              <a:buChar char="•"/>
            </a:pPr>
            <a:r>
              <a:rPr lang="en-US" sz="2400" dirty="0">
                <a:solidFill>
                  <a:schemeClr val="bg1"/>
                </a:solidFill>
              </a:rPr>
              <a:t>Our </a:t>
            </a:r>
            <a:r>
              <a:rPr lang="en-US" sz="2400" b="1" dirty="0">
                <a:solidFill>
                  <a:srgbClr val="FBD679"/>
                </a:solidFill>
              </a:rPr>
              <a:t>spirit</a:t>
            </a:r>
            <a:r>
              <a:rPr lang="en-US" sz="2400" dirty="0">
                <a:solidFill>
                  <a:schemeClr val="bg1"/>
                </a:solidFill>
              </a:rPr>
              <a:t>, sometimes called our </a:t>
            </a:r>
            <a:r>
              <a:rPr lang="en-US" sz="2400" b="1" dirty="0">
                <a:solidFill>
                  <a:srgbClr val="FBD679"/>
                </a:solidFill>
              </a:rPr>
              <a:t>soul</a:t>
            </a:r>
            <a:r>
              <a:rPr lang="en-US" sz="2400" dirty="0">
                <a:solidFill>
                  <a:schemeClr val="bg1"/>
                </a:solidFill>
              </a:rPr>
              <a:t>, is our life essence and is what gives us energy, drive, and what makes each and every one of us unique and special.</a:t>
            </a:r>
          </a:p>
          <a:p>
            <a:pPr marL="457200" indent="-457200">
              <a:spcBef>
                <a:spcPts val="300"/>
              </a:spcBef>
              <a:spcAft>
                <a:spcPts val="300"/>
              </a:spcAft>
              <a:buFont typeface="Arial" panose="020B0604020202020204" pitchFamily="34" charset="0"/>
              <a:buChar char="•"/>
            </a:pPr>
            <a:r>
              <a:rPr lang="en-US" sz="2400" dirty="0">
                <a:solidFill>
                  <a:schemeClr val="bg1"/>
                </a:solidFill>
              </a:rPr>
              <a:t>As humans we are always striving to know more about ourselves (</a:t>
            </a:r>
            <a:r>
              <a:rPr lang="en-US" sz="2400" dirty="0">
                <a:solidFill>
                  <a:schemeClr val="accent5">
                    <a:lumMod val="40000"/>
                    <a:lumOff val="60000"/>
                  </a:schemeClr>
                </a:solidFill>
              </a:rPr>
              <a:t>self-understanding</a:t>
            </a:r>
            <a:r>
              <a:rPr lang="en-US" sz="2400" dirty="0">
                <a:solidFill>
                  <a:schemeClr val="bg1"/>
                </a:solidFill>
              </a:rPr>
              <a:t>) and what lies in our </a:t>
            </a:r>
            <a:r>
              <a:rPr lang="en-US" sz="2400" b="1" dirty="0">
                <a:solidFill>
                  <a:schemeClr val="accent5">
                    <a:lumMod val="40000"/>
                    <a:lumOff val="60000"/>
                  </a:schemeClr>
                </a:solidFill>
              </a:rPr>
              <a:t>conscious (and subconscious) mind</a:t>
            </a:r>
            <a:r>
              <a:rPr lang="en-US" sz="2400" dirty="0">
                <a:solidFill>
                  <a:schemeClr val="bg1"/>
                </a:solidFill>
              </a:rPr>
              <a:t>.</a:t>
            </a:r>
          </a:p>
          <a:p>
            <a:pPr marL="457200" indent="-457200">
              <a:spcBef>
                <a:spcPts val="300"/>
              </a:spcBef>
              <a:spcAft>
                <a:spcPts val="300"/>
              </a:spcAft>
              <a:buFont typeface="Arial" panose="020B0604020202020204" pitchFamily="34" charset="0"/>
              <a:buChar char="•"/>
            </a:pPr>
            <a:r>
              <a:rPr lang="en-US" sz="2400" dirty="0">
                <a:solidFill>
                  <a:schemeClr val="bg1"/>
                </a:solidFill>
              </a:rPr>
              <a:t>A </a:t>
            </a:r>
            <a:r>
              <a:rPr lang="en-US" sz="2400" dirty="0">
                <a:solidFill>
                  <a:srgbClr val="FBD679"/>
                </a:solidFill>
              </a:rPr>
              <a:t>Spirit Animal </a:t>
            </a:r>
            <a:r>
              <a:rPr lang="en-US" sz="2400" dirty="0">
                <a:solidFill>
                  <a:schemeClr val="bg1"/>
                </a:solidFill>
              </a:rPr>
              <a:t>can </a:t>
            </a:r>
            <a:r>
              <a:rPr lang="en-US" sz="2400" b="1" dirty="0">
                <a:solidFill>
                  <a:schemeClr val="bg1"/>
                </a:solidFill>
              </a:rPr>
              <a:t>connect</a:t>
            </a:r>
            <a:r>
              <a:rPr lang="en-US" sz="2400" dirty="0">
                <a:solidFill>
                  <a:schemeClr val="bg1"/>
                </a:solidFill>
              </a:rPr>
              <a:t> us more intimately with </a:t>
            </a:r>
            <a:r>
              <a:rPr lang="en-US" sz="2400" b="1" dirty="0">
                <a:solidFill>
                  <a:schemeClr val="bg1"/>
                </a:solidFill>
              </a:rPr>
              <a:t>nature</a:t>
            </a:r>
            <a:r>
              <a:rPr lang="en-US" sz="2400" dirty="0">
                <a:solidFill>
                  <a:schemeClr val="bg1"/>
                </a:solidFill>
              </a:rPr>
              <a:t> and </a:t>
            </a:r>
            <a:r>
              <a:rPr lang="en-US" sz="2400" b="1" dirty="0">
                <a:solidFill>
                  <a:schemeClr val="bg1"/>
                </a:solidFill>
              </a:rPr>
              <a:t>ourselves</a:t>
            </a:r>
            <a:r>
              <a:rPr lang="en-US" sz="2400" dirty="0">
                <a:solidFill>
                  <a:schemeClr val="bg1"/>
                </a:solidFill>
              </a:rPr>
              <a:t>. </a:t>
            </a:r>
          </a:p>
          <a:p>
            <a:pPr marL="457200" indent="-457200">
              <a:spcBef>
                <a:spcPts val="300"/>
              </a:spcBef>
              <a:spcAft>
                <a:spcPts val="300"/>
              </a:spcAft>
              <a:buFont typeface="Arial" panose="020B0604020202020204" pitchFamily="34" charset="0"/>
              <a:buChar char="•"/>
            </a:pPr>
            <a:r>
              <a:rPr lang="en-US" sz="2400" dirty="0">
                <a:solidFill>
                  <a:schemeClr val="bg1"/>
                </a:solidFill>
              </a:rPr>
              <a:t>They can </a:t>
            </a:r>
            <a:r>
              <a:rPr lang="en-US" sz="2400" b="1" dirty="0">
                <a:solidFill>
                  <a:schemeClr val="bg1"/>
                </a:solidFill>
              </a:rPr>
              <a:t>guide</a:t>
            </a:r>
            <a:r>
              <a:rPr lang="en-US" sz="2400" dirty="0">
                <a:solidFill>
                  <a:schemeClr val="bg1"/>
                </a:solidFill>
              </a:rPr>
              <a:t> us in times of uncertainty, doubt, and challenge and help us to be become better. They can provide us with </a:t>
            </a:r>
            <a:r>
              <a:rPr lang="en-US" sz="2400" b="1" dirty="0">
                <a:solidFill>
                  <a:schemeClr val="bg1"/>
                </a:solidFill>
              </a:rPr>
              <a:t>insight</a:t>
            </a:r>
            <a:r>
              <a:rPr lang="en-US" sz="2400" dirty="0">
                <a:solidFill>
                  <a:schemeClr val="bg1"/>
                </a:solidFill>
              </a:rPr>
              <a:t>.</a:t>
            </a:r>
          </a:p>
          <a:p>
            <a:pPr marL="457200" indent="-457200">
              <a:spcBef>
                <a:spcPts val="300"/>
              </a:spcBef>
              <a:spcAft>
                <a:spcPts val="300"/>
              </a:spcAft>
              <a:buFont typeface="Arial" panose="020B0604020202020204" pitchFamily="34" charset="0"/>
              <a:buChar char="•"/>
            </a:pPr>
            <a:r>
              <a:rPr lang="en-US" sz="2400" dirty="0">
                <a:solidFill>
                  <a:schemeClr val="bg1"/>
                </a:solidFill>
              </a:rPr>
              <a:t>Our existence has always been linked with the natural world, including the animal kingdom.</a:t>
            </a:r>
          </a:p>
          <a:p>
            <a:pPr marL="457200" indent="-457200">
              <a:spcBef>
                <a:spcPts val="300"/>
              </a:spcBef>
              <a:spcAft>
                <a:spcPts val="300"/>
              </a:spcAft>
              <a:buFont typeface="Arial" panose="020B0604020202020204" pitchFamily="34" charset="0"/>
              <a:buChar char="•"/>
            </a:pPr>
            <a:endParaRPr lang="en-US" sz="20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812800" y="848209"/>
            <a:ext cx="6829089"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Spirit Animals</a:t>
            </a:r>
            <a:endParaRPr lang="en-US" b="1" dirty="0">
              <a:solidFill>
                <a:srgbClr val="FF0000"/>
              </a:solidFill>
            </a:endParaRPr>
          </a:p>
        </p:txBody>
      </p:sp>
      <p:pic>
        <p:nvPicPr>
          <p:cNvPr id="7" name="Picture 6">
            <a:extLst>
              <a:ext uri="{FF2B5EF4-FFF2-40B4-BE49-F238E27FC236}">
                <a16:creationId xmlns:a16="http://schemas.microsoft.com/office/drawing/2014/main" id="{1DDCB5F4-6A90-4256-AF96-D8A73E51C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43" y="122048"/>
            <a:ext cx="3646311" cy="2051050"/>
          </a:xfrm>
          <a:prstGeom prst="rect">
            <a:avLst/>
          </a:prstGeom>
        </p:spPr>
      </p:pic>
    </p:spTree>
    <p:extLst>
      <p:ext uri="{BB962C8B-B14F-4D97-AF65-F5344CB8AC3E}">
        <p14:creationId xmlns:p14="http://schemas.microsoft.com/office/powerpoint/2010/main" val="249277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361244" y="165661"/>
            <a:ext cx="7619999"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259644" y="1933739"/>
            <a:ext cx="10826045" cy="3939540"/>
          </a:xfrm>
          <a:prstGeom prst="rect">
            <a:avLst/>
          </a:prstGeom>
          <a:noFill/>
        </p:spPr>
        <p:txBody>
          <a:bodyPr wrap="square" rtlCol="0">
            <a:spAutoFit/>
          </a:bodyPr>
          <a:lstStyle/>
          <a:p>
            <a:pPr>
              <a:spcBef>
                <a:spcPts val="300"/>
              </a:spcBef>
              <a:spcAft>
                <a:spcPts val="300"/>
              </a:spcAft>
            </a:pPr>
            <a:r>
              <a:rPr lang="en-US" sz="3200" dirty="0">
                <a:solidFill>
                  <a:schemeClr val="bg1"/>
                </a:solidFill>
              </a:rPr>
              <a:t>What are </a:t>
            </a:r>
            <a:r>
              <a:rPr lang="en-US" sz="3200" dirty="0">
                <a:solidFill>
                  <a:srgbClr val="FBD679"/>
                </a:solidFill>
              </a:rPr>
              <a:t>Spirit Animals</a:t>
            </a:r>
            <a:r>
              <a:rPr lang="en-US" sz="3200" dirty="0">
                <a:solidFill>
                  <a:schemeClr val="bg1"/>
                </a:solidFill>
              </a:rPr>
              <a:t>?</a:t>
            </a:r>
          </a:p>
          <a:p>
            <a:pPr marL="457200" indent="-457200">
              <a:spcBef>
                <a:spcPts val="300"/>
              </a:spcBef>
              <a:spcAft>
                <a:spcPts val="300"/>
              </a:spcAft>
              <a:buFont typeface="Arial" panose="020B0604020202020204" pitchFamily="34" charset="0"/>
              <a:buChar char="•"/>
            </a:pPr>
            <a:r>
              <a:rPr lang="en-US" sz="2400" dirty="0">
                <a:solidFill>
                  <a:schemeClr val="bg1"/>
                </a:solidFill>
              </a:rPr>
              <a:t>Now we can answer this important question.</a:t>
            </a:r>
          </a:p>
          <a:p>
            <a:pPr marL="457200" indent="-457200">
              <a:spcBef>
                <a:spcPts val="300"/>
              </a:spcBef>
              <a:spcAft>
                <a:spcPts val="300"/>
              </a:spcAft>
              <a:buFont typeface="Arial" panose="020B0604020202020204" pitchFamily="34" charset="0"/>
              <a:buChar char="•"/>
            </a:pPr>
            <a:r>
              <a:rPr lang="en-US" sz="2400" dirty="0">
                <a:solidFill>
                  <a:schemeClr val="bg1"/>
                </a:solidFill>
              </a:rPr>
              <a:t>In many spiritual traditions and cultures, a spirit animal refers to a spirit that can help guide and protect us on our journeys. </a:t>
            </a:r>
          </a:p>
          <a:p>
            <a:pPr marL="457200" indent="-457200">
              <a:spcBef>
                <a:spcPts val="300"/>
              </a:spcBef>
              <a:spcAft>
                <a:spcPts val="300"/>
              </a:spcAft>
              <a:buFont typeface="Arial" panose="020B0604020202020204" pitchFamily="34" charset="0"/>
              <a:buChar char="•"/>
            </a:pPr>
            <a:r>
              <a:rPr lang="en-US" sz="2400" dirty="0">
                <a:solidFill>
                  <a:schemeClr val="bg1"/>
                </a:solidFill>
              </a:rPr>
              <a:t>Different animals have different </a:t>
            </a:r>
            <a:r>
              <a:rPr lang="en-US" sz="2400" b="1" dirty="0">
                <a:solidFill>
                  <a:schemeClr val="bg1"/>
                </a:solidFill>
              </a:rPr>
              <a:t>characteristics</a:t>
            </a:r>
            <a:r>
              <a:rPr lang="en-US" sz="2400" dirty="0">
                <a:solidFill>
                  <a:schemeClr val="bg1"/>
                </a:solidFill>
              </a:rPr>
              <a:t>. For examples, dogs are known to be very </a:t>
            </a:r>
            <a:r>
              <a:rPr lang="en-US" sz="2400" i="1" dirty="0">
                <a:solidFill>
                  <a:schemeClr val="bg1"/>
                </a:solidFill>
              </a:rPr>
              <a:t>loyal</a:t>
            </a:r>
            <a:r>
              <a:rPr lang="en-US" sz="2400" dirty="0">
                <a:solidFill>
                  <a:schemeClr val="bg1"/>
                </a:solidFill>
              </a:rPr>
              <a:t> while cats are more </a:t>
            </a:r>
            <a:r>
              <a:rPr lang="en-US" sz="2400" i="1" dirty="0">
                <a:solidFill>
                  <a:schemeClr val="bg1"/>
                </a:solidFill>
              </a:rPr>
              <a:t>independent</a:t>
            </a:r>
            <a:r>
              <a:rPr lang="en-US" sz="2400" dirty="0">
                <a:solidFill>
                  <a:schemeClr val="bg1"/>
                </a:solidFill>
              </a:rPr>
              <a:t>.</a:t>
            </a:r>
          </a:p>
          <a:p>
            <a:pPr marL="457200" indent="-457200">
              <a:spcBef>
                <a:spcPts val="300"/>
              </a:spcBef>
              <a:spcAft>
                <a:spcPts val="300"/>
              </a:spcAft>
              <a:buFont typeface="Arial" panose="020B0604020202020204" pitchFamily="34" charset="0"/>
              <a:buChar char="•"/>
            </a:pPr>
            <a:r>
              <a:rPr lang="en-US" sz="2400" dirty="0">
                <a:solidFill>
                  <a:schemeClr val="bg1"/>
                </a:solidFill>
              </a:rPr>
              <a:t>We will easily tend to share many characteristics with a particular animal.</a:t>
            </a:r>
          </a:p>
          <a:p>
            <a:pPr>
              <a:spcBef>
                <a:spcPts val="300"/>
              </a:spcBef>
              <a:spcAft>
                <a:spcPts val="300"/>
              </a:spcAft>
            </a:pPr>
            <a:endParaRPr lang="en-US" sz="2400" dirty="0">
              <a:solidFill>
                <a:schemeClr val="bg1"/>
              </a:solidFill>
            </a:endParaRPr>
          </a:p>
          <a:p>
            <a:pPr marL="457200" indent="-457200">
              <a:spcBef>
                <a:spcPts val="300"/>
              </a:spcBef>
              <a:spcAft>
                <a:spcPts val="300"/>
              </a:spcAft>
              <a:buFont typeface="Arial" panose="020B0604020202020204" pitchFamily="34" charset="0"/>
              <a:buChar char="•"/>
            </a:pPr>
            <a:endParaRPr lang="en-US" sz="20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812800" y="848209"/>
            <a:ext cx="6829089"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Spirit Animals</a:t>
            </a:r>
            <a:endParaRPr lang="en-US" b="1" dirty="0">
              <a:solidFill>
                <a:srgbClr val="FF0000"/>
              </a:solidFill>
            </a:endParaRPr>
          </a:p>
        </p:txBody>
      </p:sp>
      <p:pic>
        <p:nvPicPr>
          <p:cNvPr id="7" name="Picture 6">
            <a:extLst>
              <a:ext uri="{FF2B5EF4-FFF2-40B4-BE49-F238E27FC236}">
                <a16:creationId xmlns:a16="http://schemas.microsoft.com/office/drawing/2014/main" id="{1DDCB5F4-6A90-4256-AF96-D8A73E51C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43" y="122048"/>
            <a:ext cx="3646311" cy="2051050"/>
          </a:xfrm>
          <a:prstGeom prst="rect">
            <a:avLst/>
          </a:prstGeom>
        </p:spPr>
      </p:pic>
    </p:spTree>
    <p:extLst>
      <p:ext uri="{BB962C8B-B14F-4D97-AF65-F5344CB8AC3E}">
        <p14:creationId xmlns:p14="http://schemas.microsoft.com/office/powerpoint/2010/main" val="25134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27377" y="929027"/>
            <a:ext cx="11198578" cy="1384995"/>
          </a:xfrm>
          <a:prstGeom prst="rect">
            <a:avLst/>
          </a:prstGeom>
          <a:noFill/>
        </p:spPr>
        <p:txBody>
          <a:bodyPr wrap="square" rtlCol="0">
            <a:spAutoFit/>
          </a:bodyPr>
          <a:lstStyle/>
          <a:p>
            <a:pPr>
              <a:spcBef>
                <a:spcPts val="300"/>
              </a:spcBef>
              <a:spcAft>
                <a:spcPts val="300"/>
              </a:spcAft>
            </a:pPr>
            <a:r>
              <a:rPr lang="en-US" sz="2800" dirty="0">
                <a:solidFill>
                  <a:schemeClr val="bg1"/>
                </a:solidFill>
              </a:rPr>
              <a:t>At the final paragraph of </a:t>
            </a:r>
            <a:r>
              <a:rPr lang="en-US" sz="2800" b="1" i="1" dirty="0">
                <a:solidFill>
                  <a:schemeClr val="bg1"/>
                </a:solidFill>
              </a:rPr>
              <a:t>Chapter 6 – The Healer </a:t>
            </a:r>
            <a:r>
              <a:rPr lang="en-US" sz="2800" b="1" dirty="0">
                <a:solidFill>
                  <a:schemeClr val="bg1"/>
                </a:solidFill>
              </a:rPr>
              <a:t>of Amanita</a:t>
            </a:r>
            <a:r>
              <a:rPr lang="en-US" sz="2800" dirty="0">
                <a:solidFill>
                  <a:schemeClr val="bg1"/>
                </a:solidFill>
              </a:rPr>
              <a:t>, the following passage about how the woodsman experienced a strong connection with an animal – a white owl.</a:t>
            </a:r>
            <a:endParaRPr lang="en-US" sz="20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778933" y="159586"/>
            <a:ext cx="10374489"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Spirit Animals</a:t>
            </a:r>
            <a:endParaRPr lang="en-US" b="1" dirty="0">
              <a:solidFill>
                <a:srgbClr val="FF0000"/>
              </a:solidFill>
            </a:endParaRPr>
          </a:p>
        </p:txBody>
      </p:sp>
      <p:sp>
        <p:nvSpPr>
          <p:cNvPr id="8" name="TextBox 7">
            <a:extLst>
              <a:ext uri="{FF2B5EF4-FFF2-40B4-BE49-F238E27FC236}">
                <a16:creationId xmlns:a16="http://schemas.microsoft.com/office/drawing/2014/main" id="{013F943E-0489-4F97-BF67-8B9B9C3CF19F}"/>
              </a:ext>
            </a:extLst>
          </p:cNvPr>
          <p:cNvSpPr txBox="1"/>
          <p:nvPr/>
        </p:nvSpPr>
        <p:spPr>
          <a:xfrm>
            <a:off x="327376" y="2314022"/>
            <a:ext cx="7292623" cy="3003045"/>
          </a:xfrm>
          <a:prstGeom prst="rect">
            <a:avLst/>
          </a:prstGeom>
          <a:solidFill>
            <a:schemeClr val="accent4">
              <a:lumMod val="20000"/>
              <a:lumOff val="80000"/>
            </a:schemeClr>
          </a:solidFill>
        </p:spPr>
        <p:txBody>
          <a:bodyPr wrap="square" rtlCol="0">
            <a:spAutoFit/>
          </a:bodyPr>
          <a:lstStyle/>
          <a:p>
            <a:r>
              <a:rPr lang="en-US" sz="1900" dirty="0">
                <a:latin typeface="Arial" panose="020B0604020202020204" pitchFamily="34" charset="0"/>
                <a:cs typeface="Arial" panose="020B0604020202020204" pitchFamily="34" charset="0"/>
              </a:rPr>
              <a:t>Who knows how long had elapsed before the man awoke in a dazed plight. Trying to focus his eyes was tricky, as the snowy surroundings was blinding him fiercely against a cloudy white sky.  Yet, as he was slowly regaining his focus, </a:t>
            </a:r>
            <a:r>
              <a:rPr lang="en-US" sz="1900" b="1" dirty="0">
                <a:latin typeface="Arial" panose="020B0604020202020204" pitchFamily="34" charset="0"/>
                <a:cs typeface="Arial" panose="020B0604020202020204" pitchFamily="34" charset="0"/>
              </a:rPr>
              <a:t>his line of sight fell directly upon the large eyes of a white owl</a:t>
            </a:r>
            <a:r>
              <a:rPr lang="en-US" sz="1900" dirty="0">
                <a:latin typeface="Arial" panose="020B0604020202020204" pitchFamily="34" charset="0"/>
                <a:cs typeface="Arial" panose="020B0604020202020204" pitchFamily="34" charset="0"/>
              </a:rPr>
              <a:t> perched against the birch tree on which he had hung his ribbons. It’s as if there was some kind of mental or spiritual connection between the two beings. It was an auspicious sign, for owls had always held a special place in his heart and were very similar in nature to him considering he was also a solitary and quiet soul.</a:t>
            </a:r>
          </a:p>
        </p:txBody>
      </p:sp>
      <p:pic>
        <p:nvPicPr>
          <p:cNvPr id="11" name="Picture 10">
            <a:extLst>
              <a:ext uri="{FF2B5EF4-FFF2-40B4-BE49-F238E27FC236}">
                <a16:creationId xmlns:a16="http://schemas.microsoft.com/office/drawing/2014/main" id="{F88E002B-7434-4C4F-8CF1-DCD1B6C75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780" y="2101994"/>
            <a:ext cx="4018843" cy="3215073"/>
          </a:xfrm>
          <a:prstGeom prst="rect">
            <a:avLst/>
          </a:prstGeom>
        </p:spPr>
      </p:pic>
      <p:sp>
        <p:nvSpPr>
          <p:cNvPr id="12" name="TextBox 11">
            <a:extLst>
              <a:ext uri="{FF2B5EF4-FFF2-40B4-BE49-F238E27FC236}">
                <a16:creationId xmlns:a16="http://schemas.microsoft.com/office/drawing/2014/main" id="{C02454D0-DFCE-4EDC-8E8E-04610AFFCAEA}"/>
              </a:ext>
            </a:extLst>
          </p:cNvPr>
          <p:cNvSpPr txBox="1"/>
          <p:nvPr/>
        </p:nvSpPr>
        <p:spPr>
          <a:xfrm>
            <a:off x="778933" y="5497689"/>
            <a:ext cx="9911645" cy="1200329"/>
          </a:xfrm>
          <a:prstGeom prst="rect">
            <a:avLst/>
          </a:prstGeom>
          <a:noFill/>
        </p:spPr>
        <p:txBody>
          <a:bodyPr wrap="square" rtlCol="0">
            <a:spAutoFit/>
          </a:bodyPr>
          <a:lstStyle/>
          <a:p>
            <a:r>
              <a:rPr lang="en-US" sz="2400" dirty="0">
                <a:solidFill>
                  <a:schemeClr val="bg1"/>
                </a:solidFill>
              </a:rPr>
              <a:t>QUESTIONS:</a:t>
            </a:r>
          </a:p>
          <a:p>
            <a:pPr marL="457200" indent="-457200">
              <a:buFont typeface="Arial" panose="020B0604020202020204" pitchFamily="34" charset="0"/>
              <a:buChar char="•"/>
            </a:pPr>
            <a:r>
              <a:rPr lang="en-US" sz="2400" dirty="0">
                <a:solidFill>
                  <a:schemeClr val="bg1"/>
                </a:solidFill>
              </a:rPr>
              <a:t>What characteristics did the woodsman share with the owl?</a:t>
            </a:r>
          </a:p>
          <a:p>
            <a:pPr marL="457200" indent="-457200">
              <a:buFont typeface="Arial" panose="020B0604020202020204" pitchFamily="34" charset="0"/>
              <a:buChar char="•"/>
            </a:pPr>
            <a:r>
              <a:rPr lang="en-US" sz="2400" dirty="0">
                <a:solidFill>
                  <a:schemeClr val="bg1"/>
                </a:solidFill>
              </a:rPr>
              <a:t>What did the woodsman think of this chance meeting with the owl?</a:t>
            </a:r>
          </a:p>
        </p:txBody>
      </p:sp>
    </p:spTree>
    <p:extLst>
      <p:ext uri="{BB962C8B-B14F-4D97-AF65-F5344CB8AC3E}">
        <p14:creationId xmlns:p14="http://schemas.microsoft.com/office/powerpoint/2010/main" val="370136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27377" y="929027"/>
            <a:ext cx="11198578" cy="6078587"/>
          </a:xfrm>
          <a:prstGeom prst="rect">
            <a:avLst/>
          </a:prstGeom>
          <a:noFill/>
        </p:spPr>
        <p:txBody>
          <a:bodyPr wrap="square" rtlCol="0">
            <a:spAutoFit/>
          </a:bodyPr>
          <a:lstStyle/>
          <a:p>
            <a:pPr>
              <a:spcBef>
                <a:spcPts val="300"/>
              </a:spcBef>
              <a:spcAft>
                <a:spcPts val="300"/>
              </a:spcAft>
            </a:pPr>
            <a:r>
              <a:rPr lang="en-US" sz="3600" dirty="0">
                <a:solidFill>
                  <a:schemeClr val="bg1"/>
                </a:solidFill>
              </a:rPr>
              <a:t>An </a:t>
            </a:r>
            <a:r>
              <a:rPr lang="en-US" sz="3600" b="1" dirty="0">
                <a:solidFill>
                  <a:srgbClr val="FBD679"/>
                </a:solidFill>
              </a:rPr>
              <a:t>owl</a:t>
            </a:r>
            <a:r>
              <a:rPr lang="en-US" sz="3600" dirty="0">
                <a:solidFill>
                  <a:schemeClr val="bg1"/>
                </a:solidFill>
              </a:rPr>
              <a:t> as a spirit animal.</a:t>
            </a:r>
          </a:p>
          <a:p>
            <a:pPr marL="342900" indent="-342900">
              <a:spcBef>
                <a:spcPts val="300"/>
              </a:spcBef>
              <a:spcAft>
                <a:spcPts val="300"/>
              </a:spcAft>
              <a:buFont typeface="Arial" panose="020B0604020202020204" pitchFamily="34" charset="0"/>
              <a:buChar char="•"/>
            </a:pPr>
            <a:r>
              <a:rPr lang="en-US" sz="2800" dirty="0">
                <a:solidFill>
                  <a:schemeClr val="bg1"/>
                </a:solidFill>
              </a:rPr>
              <a:t>What are some </a:t>
            </a:r>
            <a:r>
              <a:rPr lang="en-US" sz="2800" b="1" dirty="0">
                <a:solidFill>
                  <a:schemeClr val="bg1"/>
                </a:solidFill>
              </a:rPr>
              <a:t>qualities</a:t>
            </a:r>
            <a:r>
              <a:rPr lang="en-US" sz="2800" dirty="0">
                <a:solidFill>
                  <a:schemeClr val="bg1"/>
                </a:solidFill>
              </a:rPr>
              <a:t> and </a:t>
            </a:r>
            <a:r>
              <a:rPr lang="en-US" sz="2800" b="1" dirty="0">
                <a:solidFill>
                  <a:schemeClr val="bg1"/>
                </a:solidFill>
              </a:rPr>
              <a:t>characteristics</a:t>
            </a:r>
            <a:r>
              <a:rPr lang="en-US" sz="2800" dirty="0">
                <a:solidFill>
                  <a:schemeClr val="bg1"/>
                </a:solidFill>
              </a:rPr>
              <a:t> of owls?</a:t>
            </a:r>
          </a:p>
          <a:p>
            <a:pPr marL="342900" indent="-342900">
              <a:spcBef>
                <a:spcPts val="300"/>
              </a:spcBef>
              <a:spcAft>
                <a:spcPts val="300"/>
              </a:spcAft>
              <a:buFont typeface="Arial" panose="020B0604020202020204" pitchFamily="34" charset="0"/>
              <a:buChar char="•"/>
            </a:pPr>
            <a:r>
              <a:rPr lang="en-US" sz="2800" dirty="0">
                <a:solidFill>
                  <a:schemeClr val="bg1"/>
                </a:solidFill>
              </a:rPr>
              <a:t>How can these </a:t>
            </a:r>
            <a:r>
              <a:rPr lang="en-US" sz="2800" b="1" dirty="0">
                <a:solidFill>
                  <a:schemeClr val="bg1"/>
                </a:solidFill>
              </a:rPr>
              <a:t>relate</a:t>
            </a:r>
            <a:r>
              <a:rPr lang="en-US" sz="2800" dirty="0">
                <a:solidFill>
                  <a:schemeClr val="bg1"/>
                </a:solidFill>
              </a:rPr>
              <a:t> or be </a:t>
            </a:r>
            <a:r>
              <a:rPr lang="en-US" sz="2800" b="1" dirty="0">
                <a:solidFill>
                  <a:schemeClr val="bg1"/>
                </a:solidFill>
              </a:rPr>
              <a:t>meaningful</a:t>
            </a:r>
            <a:r>
              <a:rPr lang="en-US" sz="2800" dirty="0">
                <a:solidFill>
                  <a:schemeClr val="bg1"/>
                </a:solidFill>
              </a:rPr>
              <a:t> to humans?</a:t>
            </a:r>
          </a:p>
          <a:p>
            <a:pPr marL="457200" indent="-457200">
              <a:spcBef>
                <a:spcPts val="300"/>
              </a:spcBef>
              <a:spcAft>
                <a:spcPts val="300"/>
              </a:spcAft>
              <a:buFont typeface="Arial" panose="020B0604020202020204" pitchFamily="34" charset="0"/>
              <a:buChar char="•"/>
            </a:pPr>
            <a:r>
              <a:rPr lang="en-US" sz="2800" dirty="0">
                <a:solidFill>
                  <a:schemeClr val="bg1"/>
                </a:solidFill>
              </a:rPr>
              <a:t>According to the </a:t>
            </a:r>
            <a:r>
              <a:rPr lang="en-US" sz="2800" i="1" dirty="0">
                <a:solidFill>
                  <a:schemeClr val="bg1"/>
                </a:solidFill>
              </a:rPr>
              <a:t>25 Spirit Animals </a:t>
            </a:r>
            <a:r>
              <a:rPr lang="en-US" sz="2800" dirty="0">
                <a:solidFill>
                  <a:schemeClr val="bg1"/>
                </a:solidFill>
              </a:rPr>
              <a:t>website referred to earlier, the owl:</a:t>
            </a: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endParaRPr lang="en-US" sz="2800" dirty="0">
              <a:solidFill>
                <a:schemeClr val="bg1"/>
              </a:solidFill>
            </a:endParaRPr>
          </a:p>
          <a:p>
            <a:pPr marL="457200" indent="-457200">
              <a:spcBef>
                <a:spcPts val="300"/>
              </a:spcBef>
              <a:spcAft>
                <a:spcPts val="300"/>
              </a:spcAft>
              <a:buFont typeface="Arial" panose="020B0604020202020204" pitchFamily="34" charset="0"/>
              <a:buChar char="•"/>
            </a:pPr>
            <a:r>
              <a:rPr lang="en-US" sz="2800" dirty="0">
                <a:solidFill>
                  <a:schemeClr val="bg1"/>
                </a:solidFill>
              </a:rPr>
              <a:t>The other website </a:t>
            </a:r>
            <a:r>
              <a:rPr lang="en-US" sz="2800" i="1" dirty="0">
                <a:solidFill>
                  <a:schemeClr val="bg1"/>
                </a:solidFill>
              </a:rPr>
              <a:t>What is my spirit animal</a:t>
            </a:r>
            <a:r>
              <a:rPr lang="en-US" sz="2800" dirty="0">
                <a:solidFill>
                  <a:schemeClr val="bg1"/>
                </a:solidFill>
              </a:rPr>
              <a:t> also offers a lot of insight about the owl through its </a:t>
            </a:r>
            <a:r>
              <a:rPr lang="en-US" sz="2800" b="1" dirty="0">
                <a:solidFill>
                  <a:schemeClr val="bg1"/>
                </a:solidFill>
              </a:rPr>
              <a:t>web page</a:t>
            </a:r>
            <a:r>
              <a:rPr lang="en-US" sz="2800" dirty="0">
                <a:solidFill>
                  <a:schemeClr val="bg1"/>
                </a:solidFill>
              </a:rPr>
              <a:t> and </a:t>
            </a:r>
            <a:r>
              <a:rPr lang="en-US" sz="2800" b="1" dirty="0">
                <a:solidFill>
                  <a:schemeClr val="bg1"/>
                </a:solidFill>
              </a:rPr>
              <a:t>video</a:t>
            </a:r>
            <a:r>
              <a:rPr lang="en-US" sz="2800" dirty="0">
                <a:solidFill>
                  <a:schemeClr val="bg1"/>
                </a:solidFill>
              </a:rPr>
              <a:t>.</a:t>
            </a:r>
          </a:p>
          <a:p>
            <a:pPr marL="800100" lvl="1" indent="-342900">
              <a:spcBef>
                <a:spcPts val="300"/>
              </a:spcBef>
              <a:spcAft>
                <a:spcPts val="300"/>
              </a:spcAft>
              <a:buFont typeface="Arial" panose="020B0604020202020204" pitchFamily="34" charset="0"/>
              <a:buChar char="•"/>
            </a:pPr>
            <a:endParaRPr lang="en-US" sz="20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778933" y="159586"/>
            <a:ext cx="10374489"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Spirit Animals</a:t>
            </a:r>
            <a:endParaRPr lang="en-US" b="1" dirty="0">
              <a:solidFill>
                <a:srgbClr val="FF0000"/>
              </a:solidFill>
            </a:endParaRPr>
          </a:p>
        </p:txBody>
      </p:sp>
      <p:pic>
        <p:nvPicPr>
          <p:cNvPr id="3" name="Picture 2">
            <a:extLst>
              <a:ext uri="{FF2B5EF4-FFF2-40B4-BE49-F238E27FC236}">
                <a16:creationId xmlns:a16="http://schemas.microsoft.com/office/drawing/2014/main" id="{67772A8E-F990-4313-A322-59B2DC3303F5}"/>
              </a:ext>
            </a:extLst>
          </p:cNvPr>
          <p:cNvPicPr>
            <a:picLocks noChangeAspect="1"/>
          </p:cNvPicPr>
          <p:nvPr/>
        </p:nvPicPr>
        <p:blipFill rotWithShape="1">
          <a:blip r:embed="rId3"/>
          <a:srcRect l="14908" t="28148" r="35555" b="34603"/>
          <a:stretch/>
        </p:blipFill>
        <p:spPr>
          <a:xfrm>
            <a:off x="3036710" y="3138313"/>
            <a:ext cx="5576711" cy="2358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530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361244" y="165661"/>
            <a:ext cx="7619999"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361244" y="1617650"/>
            <a:ext cx="10826045" cy="5232202"/>
          </a:xfrm>
          <a:prstGeom prst="rect">
            <a:avLst/>
          </a:prstGeom>
          <a:noFill/>
        </p:spPr>
        <p:txBody>
          <a:bodyPr wrap="square" rtlCol="0">
            <a:spAutoFit/>
          </a:bodyPr>
          <a:lstStyle/>
          <a:p>
            <a:pPr>
              <a:spcBef>
                <a:spcPts val="300"/>
              </a:spcBef>
              <a:spcAft>
                <a:spcPts val="300"/>
              </a:spcAft>
            </a:pPr>
            <a:r>
              <a:rPr lang="en-US" sz="3200" dirty="0">
                <a:solidFill>
                  <a:schemeClr val="bg1"/>
                </a:solidFill>
              </a:rPr>
              <a:t>What is </a:t>
            </a:r>
            <a:r>
              <a:rPr lang="en-US" sz="3200" i="1" dirty="0">
                <a:solidFill>
                  <a:schemeClr val="bg1"/>
                </a:solidFill>
              </a:rPr>
              <a:t>my</a:t>
            </a:r>
            <a:r>
              <a:rPr lang="en-US" sz="3200" dirty="0">
                <a:solidFill>
                  <a:schemeClr val="bg1"/>
                </a:solidFill>
              </a:rPr>
              <a:t> </a:t>
            </a:r>
            <a:r>
              <a:rPr lang="en-US" sz="3200" dirty="0">
                <a:solidFill>
                  <a:srgbClr val="FBD679"/>
                </a:solidFill>
              </a:rPr>
              <a:t>Animal Spirit</a:t>
            </a:r>
            <a:r>
              <a:rPr lang="en-US" sz="3200" dirty="0">
                <a:solidFill>
                  <a:schemeClr val="bg1"/>
                </a:solidFill>
              </a:rPr>
              <a:t>?</a:t>
            </a:r>
          </a:p>
          <a:p>
            <a:pPr marL="463550" indent="-463550">
              <a:spcBef>
                <a:spcPts val="300"/>
              </a:spcBef>
              <a:spcAft>
                <a:spcPts val="300"/>
              </a:spcAft>
              <a:buFont typeface="Arial" panose="020B0604020202020204" pitchFamily="34" charset="0"/>
              <a:buChar char="•"/>
            </a:pPr>
            <a:r>
              <a:rPr lang="en-US" sz="2400" dirty="0">
                <a:solidFill>
                  <a:schemeClr val="bg1"/>
                </a:solidFill>
              </a:rPr>
              <a:t>You need to examine the </a:t>
            </a:r>
            <a:r>
              <a:rPr lang="en-US" sz="2400" b="1" dirty="0">
                <a:solidFill>
                  <a:schemeClr val="bg1"/>
                </a:solidFill>
              </a:rPr>
              <a:t>characteristics of different types of animals </a:t>
            </a:r>
            <a:r>
              <a:rPr lang="en-US" sz="2400" dirty="0">
                <a:solidFill>
                  <a:schemeClr val="bg1"/>
                </a:solidFill>
              </a:rPr>
              <a:t>(not only mammals but also reptiles, insects, and fish or other water creatures). </a:t>
            </a:r>
          </a:p>
          <a:p>
            <a:pPr marL="463550" indent="-463550">
              <a:spcBef>
                <a:spcPts val="300"/>
              </a:spcBef>
              <a:spcAft>
                <a:spcPts val="300"/>
              </a:spcAft>
              <a:buFont typeface="Arial" panose="020B0604020202020204" pitchFamily="34" charset="0"/>
              <a:buChar char="•"/>
            </a:pPr>
            <a:r>
              <a:rPr lang="en-US" sz="2400" dirty="0">
                <a:solidFill>
                  <a:schemeClr val="bg1"/>
                </a:solidFill>
              </a:rPr>
              <a:t>An animal for which you share several characteristics can be considered your animal spirit. Which one most </a:t>
            </a:r>
            <a:r>
              <a:rPr lang="en-US" sz="2400" b="1" dirty="0">
                <a:solidFill>
                  <a:schemeClr val="bg1"/>
                </a:solidFill>
              </a:rPr>
              <a:t>resembles</a:t>
            </a:r>
            <a:r>
              <a:rPr lang="en-US" sz="2400" dirty="0">
                <a:solidFill>
                  <a:schemeClr val="bg1"/>
                </a:solidFill>
              </a:rPr>
              <a:t> your character?</a:t>
            </a:r>
          </a:p>
          <a:p>
            <a:pPr marL="463550" indent="-463550">
              <a:spcBef>
                <a:spcPts val="300"/>
              </a:spcBef>
              <a:spcAft>
                <a:spcPts val="300"/>
              </a:spcAft>
              <a:buFont typeface="Arial" panose="020B0604020202020204" pitchFamily="34" charset="0"/>
              <a:buChar char="•"/>
            </a:pPr>
            <a:r>
              <a:rPr lang="en-US" sz="2400" dirty="0">
                <a:solidFill>
                  <a:schemeClr val="bg1"/>
                </a:solidFill>
              </a:rPr>
              <a:t>Also, your animal spirit can change and if you’ve recently have encountered a particular animal (in your life, dreams, thoughts) then it is likely that the creature is calling upon to offer </a:t>
            </a:r>
            <a:r>
              <a:rPr lang="en-US" sz="2400" b="1" dirty="0">
                <a:solidFill>
                  <a:schemeClr val="bg1"/>
                </a:solidFill>
              </a:rPr>
              <a:t>guidance</a:t>
            </a:r>
            <a:r>
              <a:rPr lang="en-US" sz="2400" dirty="0">
                <a:solidFill>
                  <a:schemeClr val="bg1"/>
                </a:solidFill>
              </a:rPr>
              <a:t> and </a:t>
            </a:r>
            <a:r>
              <a:rPr lang="en-US" sz="2400" b="1" dirty="0">
                <a:solidFill>
                  <a:schemeClr val="bg1"/>
                </a:solidFill>
              </a:rPr>
              <a:t>direction</a:t>
            </a:r>
            <a:r>
              <a:rPr lang="en-US" sz="2400" dirty="0">
                <a:solidFill>
                  <a:schemeClr val="bg1"/>
                </a:solidFill>
              </a:rPr>
              <a:t>.</a:t>
            </a:r>
          </a:p>
          <a:p>
            <a:pPr marL="463550" indent="-463550">
              <a:spcBef>
                <a:spcPts val="300"/>
              </a:spcBef>
              <a:spcAft>
                <a:spcPts val="300"/>
              </a:spcAft>
              <a:buFont typeface="Arial" panose="020B0604020202020204" pitchFamily="34" charset="0"/>
              <a:buChar char="•"/>
            </a:pPr>
            <a:r>
              <a:rPr lang="en-US" sz="2400" dirty="0">
                <a:solidFill>
                  <a:schemeClr val="bg1"/>
                </a:solidFill>
              </a:rPr>
              <a:t>Many websites offer some information about the characteristics of spirit animals.</a:t>
            </a:r>
          </a:p>
          <a:p>
            <a:pPr marL="920750" lvl="1" indent="-463550">
              <a:spcBef>
                <a:spcPts val="100"/>
              </a:spcBef>
              <a:spcAft>
                <a:spcPts val="100"/>
              </a:spcAft>
              <a:buFont typeface="Arial" panose="020B0604020202020204" pitchFamily="34" charset="0"/>
              <a:buChar char="•"/>
            </a:pPr>
            <a:r>
              <a:rPr lang="en-US" sz="2000" dirty="0">
                <a:solidFill>
                  <a:schemeClr val="bg1"/>
                </a:solidFill>
                <a:hlinkClick r:id="rId3"/>
              </a:rPr>
              <a:t>The 25 Spirit Animals &amp; Their Meanings</a:t>
            </a:r>
            <a:endParaRPr lang="en-US" sz="2000" dirty="0">
              <a:solidFill>
                <a:schemeClr val="bg1"/>
              </a:solidFill>
            </a:endParaRPr>
          </a:p>
          <a:p>
            <a:pPr marL="920750" lvl="1" indent="-463550">
              <a:spcBef>
                <a:spcPts val="100"/>
              </a:spcBef>
              <a:spcAft>
                <a:spcPts val="100"/>
              </a:spcAft>
              <a:buFont typeface="Arial" panose="020B0604020202020204" pitchFamily="34" charset="0"/>
              <a:buChar char="•"/>
            </a:pPr>
            <a:r>
              <a:rPr lang="en-US" sz="2000" dirty="0">
                <a:solidFill>
                  <a:schemeClr val="bg1"/>
                </a:solidFill>
                <a:hlinkClick r:id="rId4"/>
              </a:rPr>
              <a:t>What is my Spirit Animal? How to Find your Spirit Animal</a:t>
            </a:r>
            <a:endParaRPr lang="en-US" sz="2000" dirty="0">
              <a:solidFill>
                <a:schemeClr val="bg1"/>
              </a:solidFill>
            </a:endParaRPr>
          </a:p>
          <a:p>
            <a:pPr marL="920750" lvl="1" indent="-463550">
              <a:spcBef>
                <a:spcPts val="100"/>
              </a:spcBef>
              <a:spcAft>
                <a:spcPts val="100"/>
              </a:spcAft>
              <a:buFont typeface="Arial" panose="020B0604020202020204" pitchFamily="34" charset="0"/>
              <a:buChar char="•"/>
            </a:pPr>
            <a:r>
              <a:rPr lang="en-US" sz="2000" dirty="0">
                <a:solidFill>
                  <a:schemeClr val="bg1"/>
                </a:solidFill>
                <a:hlinkClick r:id="rId5"/>
              </a:rPr>
              <a:t>Spirit Animals — How They Are Connected To Our Existence</a:t>
            </a:r>
            <a:endParaRPr lang="en-US" sz="2400" dirty="0">
              <a:solidFill>
                <a:schemeClr val="bg1"/>
              </a:solidFill>
            </a:endParaRPr>
          </a:p>
          <a:p>
            <a:pPr marL="457200" indent="-457200">
              <a:spcBef>
                <a:spcPts val="300"/>
              </a:spcBef>
              <a:spcAft>
                <a:spcPts val="300"/>
              </a:spcAft>
              <a:buFont typeface="Arial" panose="020B0604020202020204" pitchFamily="34" charset="0"/>
              <a:buChar char="•"/>
            </a:pPr>
            <a:endParaRPr lang="en-US" sz="20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812800" y="848209"/>
            <a:ext cx="6829089"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Spirit Animals</a:t>
            </a:r>
            <a:endParaRPr lang="en-US" b="1" dirty="0">
              <a:solidFill>
                <a:srgbClr val="FF0000"/>
              </a:solidFill>
            </a:endParaRPr>
          </a:p>
        </p:txBody>
      </p:sp>
      <p:pic>
        <p:nvPicPr>
          <p:cNvPr id="7" name="Picture 6">
            <a:extLst>
              <a:ext uri="{FF2B5EF4-FFF2-40B4-BE49-F238E27FC236}">
                <a16:creationId xmlns:a16="http://schemas.microsoft.com/office/drawing/2014/main" id="{1DDCB5F4-6A90-4256-AF96-D8A73E51C3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1243" y="122048"/>
            <a:ext cx="3646311" cy="2051050"/>
          </a:xfrm>
          <a:prstGeom prst="rect">
            <a:avLst/>
          </a:prstGeom>
        </p:spPr>
      </p:pic>
    </p:spTree>
    <p:extLst>
      <p:ext uri="{BB962C8B-B14F-4D97-AF65-F5344CB8AC3E}">
        <p14:creationId xmlns:p14="http://schemas.microsoft.com/office/powerpoint/2010/main" val="96767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27377" y="929027"/>
            <a:ext cx="7405512" cy="4278094"/>
          </a:xfrm>
          <a:prstGeom prst="rect">
            <a:avLst/>
          </a:prstGeom>
          <a:noFill/>
        </p:spPr>
        <p:txBody>
          <a:bodyPr wrap="square" rtlCol="0">
            <a:spAutoFit/>
          </a:bodyPr>
          <a:lstStyle/>
          <a:p>
            <a:pPr>
              <a:spcBef>
                <a:spcPts val="300"/>
              </a:spcBef>
              <a:spcAft>
                <a:spcPts val="300"/>
              </a:spcAft>
            </a:pPr>
            <a:r>
              <a:rPr lang="en-US" sz="3600" dirty="0">
                <a:solidFill>
                  <a:schemeClr val="bg1"/>
                </a:solidFill>
              </a:rPr>
              <a:t>Finding out what </a:t>
            </a:r>
            <a:r>
              <a:rPr lang="en-US" sz="3600" b="1" dirty="0">
                <a:solidFill>
                  <a:srgbClr val="FBD679"/>
                </a:solidFill>
              </a:rPr>
              <a:t>your</a:t>
            </a:r>
            <a:r>
              <a:rPr lang="en-US" sz="3600" dirty="0">
                <a:solidFill>
                  <a:schemeClr val="bg1"/>
                </a:solidFill>
              </a:rPr>
              <a:t> spirit animal is.</a:t>
            </a:r>
          </a:p>
          <a:p>
            <a:pPr marL="342900" indent="-342900">
              <a:spcBef>
                <a:spcPts val="300"/>
              </a:spcBef>
              <a:spcAft>
                <a:spcPts val="300"/>
              </a:spcAft>
              <a:buFont typeface="Arial" panose="020B0604020202020204" pitchFamily="34" charset="0"/>
              <a:buChar char="•"/>
            </a:pPr>
            <a:r>
              <a:rPr lang="en-US" sz="2800" dirty="0">
                <a:solidFill>
                  <a:schemeClr val="bg1"/>
                </a:solidFill>
              </a:rPr>
              <a:t>Go to the following web page to research which animal is most likely to be your spirit guide. </a:t>
            </a:r>
          </a:p>
          <a:p>
            <a:pPr>
              <a:spcBef>
                <a:spcPts val="300"/>
              </a:spcBef>
              <a:spcAft>
                <a:spcPts val="300"/>
              </a:spcAft>
            </a:pPr>
            <a:r>
              <a:rPr lang="en-US" sz="2800" dirty="0">
                <a:solidFill>
                  <a:schemeClr val="bg1"/>
                </a:solidFill>
              </a:rPr>
              <a:t>https://whatismyspiritanimal.com/how-to-find-your-spirit-animal-complete-guide/ </a:t>
            </a:r>
          </a:p>
          <a:p>
            <a:pPr marL="457200" indent="-457200">
              <a:spcBef>
                <a:spcPts val="300"/>
              </a:spcBef>
              <a:spcAft>
                <a:spcPts val="300"/>
              </a:spcAft>
              <a:buFont typeface="Arial" panose="020B0604020202020204" pitchFamily="34" charset="0"/>
              <a:buChar char="•"/>
            </a:pPr>
            <a:r>
              <a:rPr lang="en-US" sz="2800" dirty="0">
                <a:solidFill>
                  <a:schemeClr val="bg1"/>
                </a:solidFill>
              </a:rPr>
              <a:t>There is a lot of information and even a </a:t>
            </a:r>
            <a:r>
              <a:rPr lang="en-US" sz="2800" b="1" dirty="0">
                <a:solidFill>
                  <a:schemeClr val="bg1"/>
                </a:solidFill>
              </a:rPr>
              <a:t>quiz</a:t>
            </a:r>
            <a:r>
              <a:rPr lang="en-US" sz="2800" dirty="0">
                <a:solidFill>
                  <a:schemeClr val="bg1"/>
                </a:solidFill>
              </a:rPr>
              <a:t> you can take to help you.</a:t>
            </a:r>
          </a:p>
          <a:p>
            <a:pPr marL="800100" lvl="1" indent="-342900">
              <a:spcBef>
                <a:spcPts val="300"/>
              </a:spcBef>
              <a:spcAft>
                <a:spcPts val="300"/>
              </a:spcAft>
              <a:buFont typeface="Arial" panose="020B0604020202020204" pitchFamily="34" charset="0"/>
              <a:buChar char="•"/>
            </a:pPr>
            <a:endParaRPr lang="en-US" sz="20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778933" y="159586"/>
            <a:ext cx="10374489"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Spirit Animals</a:t>
            </a:r>
            <a:endParaRPr lang="en-US" b="1" dirty="0">
              <a:solidFill>
                <a:srgbClr val="FF0000"/>
              </a:solidFill>
            </a:endParaRPr>
          </a:p>
        </p:txBody>
      </p:sp>
      <p:pic>
        <p:nvPicPr>
          <p:cNvPr id="6" name="Picture 5">
            <a:extLst>
              <a:ext uri="{FF2B5EF4-FFF2-40B4-BE49-F238E27FC236}">
                <a16:creationId xmlns:a16="http://schemas.microsoft.com/office/drawing/2014/main" id="{3C84C131-05B7-4E3E-AA21-08FD1C680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624" y="1551712"/>
            <a:ext cx="4532999" cy="4532999"/>
          </a:xfrm>
          <a:prstGeom prst="rect">
            <a:avLst/>
          </a:prstGeom>
        </p:spPr>
      </p:pic>
    </p:spTree>
    <p:extLst>
      <p:ext uri="{BB962C8B-B14F-4D97-AF65-F5344CB8AC3E}">
        <p14:creationId xmlns:p14="http://schemas.microsoft.com/office/powerpoint/2010/main" val="271742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2" name="TextBox 1">
            <a:extLst>
              <a:ext uri="{FF2B5EF4-FFF2-40B4-BE49-F238E27FC236}">
                <a16:creationId xmlns:a16="http://schemas.microsoft.com/office/drawing/2014/main" id="{83BBCA07-7B8B-44E6-A301-6CFA603ADED5}"/>
              </a:ext>
            </a:extLst>
          </p:cNvPr>
          <p:cNvSpPr txBox="1"/>
          <p:nvPr/>
        </p:nvSpPr>
        <p:spPr>
          <a:xfrm>
            <a:off x="326571" y="800141"/>
            <a:ext cx="10885714" cy="1200329"/>
          </a:xfrm>
          <a:prstGeom prst="rect">
            <a:avLst/>
          </a:prstGeom>
          <a:noFill/>
        </p:spPr>
        <p:txBody>
          <a:bodyPr wrap="square" rtlCol="0">
            <a:spAutoFit/>
          </a:bodyPr>
          <a:lstStyle/>
          <a:p>
            <a:r>
              <a:rPr lang="en-US" sz="2400" dirty="0">
                <a:solidFill>
                  <a:schemeClr val="bg1">
                    <a:lumMod val="95000"/>
                  </a:schemeClr>
                </a:solidFill>
              </a:rPr>
              <a:t>Let’s begin by making sure we know the meaning of some important </a:t>
            </a:r>
            <a:r>
              <a:rPr lang="en-US" sz="2400" b="1" dirty="0">
                <a:solidFill>
                  <a:srgbClr val="FF0000"/>
                </a:solidFill>
              </a:rPr>
              <a:t>key words </a:t>
            </a:r>
            <a:r>
              <a:rPr lang="en-US" sz="2400" dirty="0">
                <a:solidFill>
                  <a:schemeClr val="bg1">
                    <a:lumMod val="95000"/>
                  </a:schemeClr>
                </a:solidFill>
              </a:rPr>
              <a:t>from the chapter. </a:t>
            </a:r>
            <a:r>
              <a:rPr lang="en-US" sz="2400">
                <a:solidFill>
                  <a:schemeClr val="bg1">
                    <a:lumMod val="95000"/>
                  </a:schemeClr>
                </a:solidFill>
              </a:rPr>
              <a:t>Since </a:t>
            </a:r>
            <a:r>
              <a:rPr lang="en-US" sz="2400" dirty="0">
                <a:solidFill>
                  <a:schemeClr val="bg1">
                    <a:lumMod val="95000"/>
                  </a:schemeClr>
                </a:solidFill>
              </a:rPr>
              <a:t>this chapter has many new words, we will split them into </a:t>
            </a:r>
            <a:r>
              <a:rPr lang="en-US" sz="2400" b="1" dirty="0">
                <a:solidFill>
                  <a:schemeClr val="bg1">
                    <a:lumMod val="95000"/>
                  </a:schemeClr>
                </a:solidFill>
              </a:rPr>
              <a:t>two parts </a:t>
            </a:r>
            <a:r>
              <a:rPr lang="en-US" sz="2400" dirty="0">
                <a:solidFill>
                  <a:schemeClr val="bg1">
                    <a:lumMod val="95000"/>
                  </a:schemeClr>
                </a:solidFill>
              </a:rPr>
              <a:t>for this lesson. Here is the </a:t>
            </a:r>
            <a:r>
              <a:rPr lang="en-US" sz="2400" b="1" dirty="0">
                <a:solidFill>
                  <a:schemeClr val="bg1">
                    <a:lumMod val="95000"/>
                  </a:schemeClr>
                </a:solidFill>
              </a:rPr>
              <a:t>first part</a:t>
            </a:r>
            <a:r>
              <a:rPr lang="en-US" sz="2400" dirty="0">
                <a:solidFill>
                  <a:schemeClr val="bg1">
                    <a:lumMod val="95000"/>
                  </a:schemeClr>
                </a:solidFill>
              </a:rPr>
              <a:t>:</a:t>
            </a:r>
          </a:p>
        </p:txBody>
      </p:sp>
      <p:sp>
        <p:nvSpPr>
          <p:cNvPr id="6" name="TextBox 5">
            <a:extLst>
              <a:ext uri="{FF2B5EF4-FFF2-40B4-BE49-F238E27FC236}">
                <a16:creationId xmlns:a16="http://schemas.microsoft.com/office/drawing/2014/main" id="{75F25B90-1023-47C0-B0A4-2F37B207283E}"/>
              </a:ext>
            </a:extLst>
          </p:cNvPr>
          <p:cNvSpPr txBox="1"/>
          <p:nvPr/>
        </p:nvSpPr>
        <p:spPr>
          <a:xfrm>
            <a:off x="221785" y="1892394"/>
            <a:ext cx="3036567" cy="5139869"/>
          </a:xfrm>
          <a:prstGeom prst="rect">
            <a:avLst/>
          </a:prstGeom>
          <a:noFill/>
        </p:spPr>
        <p:txBody>
          <a:bodyPr wrap="square" rtlCol="0">
            <a:spAutoFit/>
          </a:bodyPr>
          <a:lstStyle/>
          <a:p>
            <a:pPr lvl="1"/>
            <a:r>
              <a:rPr lang="en-US" sz="2400" u="sng" dirty="0">
                <a:solidFill>
                  <a:srgbClr val="FF0000"/>
                </a:solidFill>
              </a:rPr>
              <a:t>Page 16:</a:t>
            </a:r>
          </a:p>
          <a:p>
            <a:pPr marL="342900" indent="-342900">
              <a:buFont typeface="Arial" panose="020B0604020202020204" pitchFamily="34" charset="0"/>
              <a:buChar char="•"/>
            </a:pPr>
            <a:r>
              <a:rPr lang="en-US" sz="2000" dirty="0">
                <a:solidFill>
                  <a:schemeClr val="bg1">
                    <a:lumMod val="95000"/>
                  </a:schemeClr>
                </a:solidFill>
              </a:rPr>
              <a:t>unconscious (adj.)</a:t>
            </a:r>
          </a:p>
          <a:p>
            <a:pPr marL="342900" indent="-342900">
              <a:buFont typeface="Arial" panose="020B0604020202020204" pitchFamily="34" charset="0"/>
              <a:buChar char="•"/>
            </a:pPr>
            <a:r>
              <a:rPr lang="en-US" sz="2000" dirty="0">
                <a:solidFill>
                  <a:schemeClr val="bg1">
                    <a:lumMod val="95000"/>
                  </a:schemeClr>
                </a:solidFill>
              </a:rPr>
              <a:t>happenstance (n)</a:t>
            </a:r>
          </a:p>
          <a:p>
            <a:pPr marL="342900" indent="-342900">
              <a:buFont typeface="Arial" panose="020B0604020202020204" pitchFamily="34" charset="0"/>
              <a:buChar char="•"/>
            </a:pPr>
            <a:r>
              <a:rPr lang="en-US" sz="2000" dirty="0">
                <a:solidFill>
                  <a:schemeClr val="bg1">
                    <a:lumMod val="95000"/>
                  </a:schemeClr>
                </a:solidFill>
              </a:rPr>
              <a:t>divine (adj.)</a:t>
            </a:r>
          </a:p>
          <a:p>
            <a:pPr marL="342900" indent="-342900">
              <a:buFont typeface="Arial" panose="020B0604020202020204" pitchFamily="34" charset="0"/>
              <a:buChar char="•"/>
            </a:pPr>
            <a:r>
              <a:rPr lang="en-US" sz="2000" dirty="0">
                <a:solidFill>
                  <a:schemeClr val="bg1">
                    <a:lumMod val="95000"/>
                  </a:schemeClr>
                </a:solidFill>
              </a:rPr>
              <a:t>providence (n)</a:t>
            </a:r>
          </a:p>
          <a:p>
            <a:pPr marL="342900" indent="-342900">
              <a:buFont typeface="Arial" panose="020B0604020202020204" pitchFamily="34" charset="0"/>
              <a:buChar char="•"/>
            </a:pPr>
            <a:r>
              <a:rPr lang="en-US" sz="2000" dirty="0">
                <a:solidFill>
                  <a:schemeClr val="bg1">
                    <a:lumMod val="95000"/>
                  </a:schemeClr>
                </a:solidFill>
              </a:rPr>
              <a:t>woodsman (n)</a:t>
            </a:r>
          </a:p>
          <a:p>
            <a:pPr marL="342900" indent="-342900">
              <a:buFont typeface="Arial" panose="020B0604020202020204" pitchFamily="34" charset="0"/>
              <a:buChar char="•"/>
            </a:pPr>
            <a:r>
              <a:rPr lang="en-US" sz="2000" dirty="0">
                <a:solidFill>
                  <a:schemeClr val="bg1">
                    <a:lumMod val="95000"/>
                  </a:schemeClr>
                </a:solidFill>
              </a:rPr>
              <a:t>[river]bank (n)</a:t>
            </a:r>
          </a:p>
          <a:p>
            <a:pPr marL="342900" indent="-342900">
              <a:buFont typeface="Arial" panose="020B0604020202020204" pitchFamily="34" charset="0"/>
              <a:buChar char="•"/>
            </a:pPr>
            <a:r>
              <a:rPr lang="en-US" sz="2000" dirty="0">
                <a:solidFill>
                  <a:schemeClr val="bg1">
                    <a:lumMod val="95000"/>
                  </a:schemeClr>
                </a:solidFill>
              </a:rPr>
              <a:t>frail (adj.)</a:t>
            </a:r>
          </a:p>
          <a:p>
            <a:pPr marL="342900" indent="-342900">
              <a:buFont typeface="Arial" panose="020B0604020202020204" pitchFamily="34" charset="0"/>
              <a:buChar char="•"/>
            </a:pPr>
            <a:r>
              <a:rPr lang="en-US" sz="2000" dirty="0">
                <a:solidFill>
                  <a:schemeClr val="bg1">
                    <a:lumMod val="95000"/>
                  </a:schemeClr>
                </a:solidFill>
              </a:rPr>
              <a:t>gourd (n)</a:t>
            </a:r>
          </a:p>
          <a:p>
            <a:pPr marL="342900" indent="-342900">
              <a:buFont typeface="Arial" panose="020B0604020202020204" pitchFamily="34" charset="0"/>
              <a:buChar char="•"/>
            </a:pPr>
            <a:r>
              <a:rPr lang="en-US" sz="2000" dirty="0">
                <a:solidFill>
                  <a:schemeClr val="bg1">
                    <a:lumMod val="95000"/>
                  </a:schemeClr>
                </a:solidFill>
              </a:rPr>
              <a:t>abode (n)</a:t>
            </a:r>
          </a:p>
          <a:p>
            <a:pPr marL="342900" indent="-342900">
              <a:buFont typeface="Arial" panose="020B0604020202020204" pitchFamily="34" charset="0"/>
              <a:buChar char="•"/>
            </a:pPr>
            <a:r>
              <a:rPr lang="en-US" sz="2000" dirty="0">
                <a:solidFill>
                  <a:schemeClr val="bg1">
                    <a:lumMod val="95000"/>
                  </a:schemeClr>
                </a:solidFill>
              </a:rPr>
              <a:t>solitary (adj.)</a:t>
            </a:r>
          </a:p>
          <a:p>
            <a:pPr marL="342900" indent="-342900">
              <a:buFont typeface="Arial" panose="020B0604020202020204" pitchFamily="34" charset="0"/>
              <a:buChar char="•"/>
            </a:pPr>
            <a:r>
              <a:rPr lang="en-US" sz="2000" dirty="0">
                <a:solidFill>
                  <a:schemeClr val="bg1">
                    <a:lumMod val="95000"/>
                  </a:schemeClr>
                </a:solidFill>
              </a:rPr>
              <a:t>solemn (adj.)</a:t>
            </a:r>
          </a:p>
          <a:p>
            <a:pPr marL="342900" indent="-342900">
              <a:buFont typeface="Arial" panose="020B0604020202020204" pitchFamily="34" charset="0"/>
              <a:buChar char="•"/>
            </a:pPr>
            <a:r>
              <a:rPr lang="en-US" sz="2000" dirty="0">
                <a:solidFill>
                  <a:schemeClr val="bg1">
                    <a:lumMod val="95000"/>
                  </a:schemeClr>
                </a:solidFill>
              </a:rPr>
              <a:t>vitals (plural n)</a:t>
            </a:r>
          </a:p>
          <a:p>
            <a:pPr marL="342900" indent="-342900">
              <a:buFont typeface="Arial" panose="020B0604020202020204" pitchFamily="34" charset="0"/>
              <a:buChar char="•"/>
            </a:pPr>
            <a:r>
              <a:rPr lang="en-US" sz="2000" dirty="0">
                <a:solidFill>
                  <a:schemeClr val="bg1">
                    <a:lumMod val="95000"/>
                  </a:schemeClr>
                </a:solidFill>
              </a:rPr>
              <a:t>calling (n)</a:t>
            </a:r>
          </a:p>
          <a:p>
            <a:pPr marL="342900" indent="-342900">
              <a:buFont typeface="Arial" panose="020B0604020202020204" pitchFamily="34" charset="0"/>
              <a:buChar char="•"/>
            </a:pPr>
            <a:r>
              <a:rPr lang="en-US" sz="2000" dirty="0">
                <a:solidFill>
                  <a:schemeClr val="bg1">
                    <a:lumMod val="95000"/>
                  </a:schemeClr>
                </a:solidFill>
              </a:rPr>
              <a:t>restore (v)</a:t>
            </a:r>
          </a:p>
          <a:p>
            <a:endParaRPr lang="en-US" sz="2400" dirty="0">
              <a:solidFill>
                <a:schemeClr val="bg1">
                  <a:lumMod val="95000"/>
                </a:schemeClr>
              </a:solidFill>
            </a:endParaRPr>
          </a:p>
        </p:txBody>
      </p:sp>
      <p:sp>
        <p:nvSpPr>
          <p:cNvPr id="7" name="TextBox 6">
            <a:extLst>
              <a:ext uri="{FF2B5EF4-FFF2-40B4-BE49-F238E27FC236}">
                <a16:creationId xmlns:a16="http://schemas.microsoft.com/office/drawing/2014/main" id="{DDAC410D-10AE-44F5-8503-7AE56A8C8D7C}"/>
              </a:ext>
            </a:extLst>
          </p:cNvPr>
          <p:cNvSpPr txBox="1"/>
          <p:nvPr/>
        </p:nvSpPr>
        <p:spPr>
          <a:xfrm>
            <a:off x="5444715" y="1892394"/>
            <a:ext cx="3036567" cy="3847207"/>
          </a:xfrm>
          <a:prstGeom prst="rect">
            <a:avLst/>
          </a:prstGeom>
          <a:noFill/>
        </p:spPr>
        <p:txBody>
          <a:bodyPr wrap="square" rtlCol="0">
            <a:spAutoFit/>
          </a:bodyPr>
          <a:lstStyle/>
          <a:p>
            <a:pPr lvl="1"/>
            <a:r>
              <a:rPr lang="en-US" sz="2400" u="sng" dirty="0">
                <a:solidFill>
                  <a:srgbClr val="FF0000"/>
                </a:solidFill>
              </a:rPr>
              <a:t>Page 17:</a:t>
            </a:r>
          </a:p>
          <a:p>
            <a:pPr marL="342900" indent="-342900">
              <a:buFont typeface="Arial" panose="020B0604020202020204" pitchFamily="34" charset="0"/>
              <a:buChar char="•"/>
            </a:pPr>
            <a:r>
              <a:rPr lang="en-US" sz="2000" dirty="0">
                <a:solidFill>
                  <a:schemeClr val="bg1">
                    <a:lumMod val="95000"/>
                  </a:schemeClr>
                </a:solidFill>
              </a:rPr>
              <a:t>patient (n)</a:t>
            </a:r>
          </a:p>
          <a:p>
            <a:pPr marL="342900" indent="-342900">
              <a:buFont typeface="Arial" panose="020B0604020202020204" pitchFamily="34" charset="0"/>
              <a:buChar char="•"/>
            </a:pPr>
            <a:r>
              <a:rPr lang="en-US" sz="2000" dirty="0">
                <a:solidFill>
                  <a:schemeClr val="bg1">
                    <a:lumMod val="95000"/>
                  </a:schemeClr>
                </a:solidFill>
              </a:rPr>
              <a:t>hives (n)</a:t>
            </a:r>
          </a:p>
          <a:p>
            <a:pPr marL="342900" indent="-342900">
              <a:buFont typeface="Arial" panose="020B0604020202020204" pitchFamily="34" charset="0"/>
              <a:buChar char="•"/>
            </a:pPr>
            <a:r>
              <a:rPr lang="en-US" sz="2000" dirty="0">
                <a:solidFill>
                  <a:schemeClr val="bg1">
                    <a:lumMod val="95000"/>
                  </a:schemeClr>
                </a:solidFill>
              </a:rPr>
              <a:t>restorative (adj.)</a:t>
            </a:r>
          </a:p>
          <a:p>
            <a:pPr marL="342900" indent="-342900">
              <a:buFont typeface="Arial" panose="020B0604020202020204" pitchFamily="34" charset="0"/>
              <a:buChar char="•"/>
            </a:pPr>
            <a:r>
              <a:rPr lang="en-US" sz="2000" dirty="0">
                <a:solidFill>
                  <a:schemeClr val="bg1">
                    <a:lumMod val="95000"/>
                  </a:schemeClr>
                </a:solidFill>
              </a:rPr>
              <a:t>tonic (n)</a:t>
            </a:r>
          </a:p>
          <a:p>
            <a:pPr marL="342900" indent="-342900">
              <a:buFont typeface="Arial" panose="020B0604020202020204" pitchFamily="34" charset="0"/>
              <a:buChar char="•"/>
            </a:pPr>
            <a:r>
              <a:rPr lang="en-US" sz="2000" dirty="0">
                <a:solidFill>
                  <a:schemeClr val="bg1">
                    <a:lumMod val="95000"/>
                  </a:schemeClr>
                </a:solidFill>
              </a:rPr>
              <a:t>essentials (n)</a:t>
            </a:r>
          </a:p>
          <a:p>
            <a:pPr marL="342900" indent="-342900">
              <a:buFont typeface="Arial" panose="020B0604020202020204" pitchFamily="34" charset="0"/>
              <a:buChar char="•"/>
            </a:pPr>
            <a:r>
              <a:rPr lang="en-US" sz="2000" dirty="0">
                <a:solidFill>
                  <a:schemeClr val="bg1">
                    <a:lumMod val="95000"/>
                  </a:schemeClr>
                </a:solidFill>
              </a:rPr>
              <a:t>bark (n)</a:t>
            </a:r>
          </a:p>
          <a:p>
            <a:pPr marL="342900" indent="-342900">
              <a:buFont typeface="Arial" panose="020B0604020202020204" pitchFamily="34" charset="0"/>
              <a:buChar char="•"/>
            </a:pPr>
            <a:r>
              <a:rPr lang="en-US" sz="2000" dirty="0">
                <a:solidFill>
                  <a:schemeClr val="bg1">
                    <a:lumMod val="95000"/>
                  </a:schemeClr>
                </a:solidFill>
              </a:rPr>
              <a:t>concoction (n)</a:t>
            </a:r>
          </a:p>
          <a:p>
            <a:pPr marL="342900" indent="-342900">
              <a:buFont typeface="Arial" panose="020B0604020202020204" pitchFamily="34" charset="0"/>
              <a:buChar char="•"/>
            </a:pPr>
            <a:r>
              <a:rPr lang="en-US" sz="2000" dirty="0">
                <a:solidFill>
                  <a:schemeClr val="bg1">
                    <a:lumMod val="95000"/>
                  </a:schemeClr>
                </a:solidFill>
              </a:rPr>
              <a:t>brew (v)</a:t>
            </a:r>
          </a:p>
          <a:p>
            <a:pPr marL="342900" indent="-342900">
              <a:buFont typeface="Arial" panose="020B0604020202020204" pitchFamily="34" charset="0"/>
              <a:buChar char="•"/>
            </a:pPr>
            <a:r>
              <a:rPr lang="en-US" sz="2000" dirty="0">
                <a:solidFill>
                  <a:schemeClr val="bg1">
                    <a:lumMod val="95000"/>
                  </a:schemeClr>
                </a:solidFill>
              </a:rPr>
              <a:t>pipe (n)</a:t>
            </a:r>
          </a:p>
          <a:p>
            <a:pPr marL="342900" indent="-342900">
              <a:buFont typeface="Arial" panose="020B0604020202020204" pitchFamily="34" charset="0"/>
              <a:buChar char="•"/>
            </a:pPr>
            <a:r>
              <a:rPr lang="en-US" sz="2000" dirty="0">
                <a:solidFill>
                  <a:schemeClr val="bg1">
                    <a:lumMod val="95000"/>
                  </a:schemeClr>
                </a:solidFill>
              </a:rPr>
              <a:t>blessing (n, v)</a:t>
            </a:r>
          </a:p>
          <a:p>
            <a:pPr marL="342900" indent="-342900">
              <a:buFont typeface="Arial" panose="020B0604020202020204" pitchFamily="34" charset="0"/>
              <a:buChar char="•"/>
            </a:pPr>
            <a:r>
              <a:rPr lang="en-US" sz="2000" dirty="0">
                <a:solidFill>
                  <a:schemeClr val="bg1">
                    <a:lumMod val="95000"/>
                  </a:schemeClr>
                </a:solidFill>
              </a:rPr>
              <a:t>paste (n)</a:t>
            </a:r>
          </a:p>
        </p:txBody>
      </p:sp>
      <p:sp>
        <p:nvSpPr>
          <p:cNvPr id="9" name="TextBox 8">
            <a:extLst>
              <a:ext uri="{FF2B5EF4-FFF2-40B4-BE49-F238E27FC236}">
                <a16:creationId xmlns:a16="http://schemas.microsoft.com/office/drawing/2014/main" id="{AD9AFEEC-1FD9-4017-9710-D7ECAA066DA3}"/>
              </a:ext>
            </a:extLst>
          </p:cNvPr>
          <p:cNvSpPr txBox="1"/>
          <p:nvPr/>
        </p:nvSpPr>
        <p:spPr>
          <a:xfrm>
            <a:off x="9798787" y="1892394"/>
            <a:ext cx="3036567" cy="3847207"/>
          </a:xfrm>
          <a:prstGeom prst="rect">
            <a:avLst/>
          </a:prstGeom>
          <a:noFill/>
        </p:spPr>
        <p:txBody>
          <a:bodyPr wrap="square" rtlCol="0">
            <a:spAutoFit/>
          </a:bodyPr>
          <a:lstStyle/>
          <a:p>
            <a:pPr lvl="1"/>
            <a:r>
              <a:rPr lang="en-US" sz="2400" u="sng" dirty="0">
                <a:solidFill>
                  <a:srgbClr val="FF0000"/>
                </a:solidFill>
              </a:rPr>
              <a:t>Page 18:</a:t>
            </a:r>
          </a:p>
          <a:p>
            <a:pPr marL="342900" indent="-342900">
              <a:buFont typeface="Arial" panose="020B0604020202020204" pitchFamily="34" charset="0"/>
              <a:buChar char="•"/>
            </a:pPr>
            <a:r>
              <a:rPr lang="en-US" sz="2000" dirty="0">
                <a:solidFill>
                  <a:schemeClr val="bg1">
                    <a:lumMod val="95000"/>
                  </a:schemeClr>
                </a:solidFill>
              </a:rPr>
              <a:t>filter (v)</a:t>
            </a:r>
          </a:p>
          <a:p>
            <a:pPr marL="342900" indent="-342900">
              <a:buFont typeface="Arial" panose="020B0604020202020204" pitchFamily="34" charset="0"/>
              <a:buChar char="•"/>
            </a:pPr>
            <a:r>
              <a:rPr lang="en-US" sz="2000" dirty="0">
                <a:solidFill>
                  <a:schemeClr val="bg1">
                    <a:lumMod val="95000"/>
                  </a:schemeClr>
                </a:solidFill>
              </a:rPr>
              <a:t>strainer (n)</a:t>
            </a:r>
          </a:p>
          <a:p>
            <a:pPr marL="342900" indent="-342900">
              <a:buFont typeface="Arial" panose="020B0604020202020204" pitchFamily="34" charset="0"/>
              <a:buChar char="•"/>
            </a:pPr>
            <a:r>
              <a:rPr lang="en-US" sz="2000" dirty="0">
                <a:solidFill>
                  <a:schemeClr val="bg1">
                    <a:lumMod val="95000"/>
                  </a:schemeClr>
                </a:solidFill>
              </a:rPr>
              <a:t>paled (adj.)</a:t>
            </a:r>
          </a:p>
          <a:p>
            <a:pPr marL="342900" indent="-342900">
              <a:buFont typeface="Arial" panose="020B0604020202020204" pitchFamily="34" charset="0"/>
              <a:buChar char="•"/>
            </a:pPr>
            <a:r>
              <a:rPr lang="en-US" sz="2000" dirty="0">
                <a:solidFill>
                  <a:schemeClr val="bg1">
                    <a:lumMod val="95000"/>
                  </a:schemeClr>
                </a:solidFill>
              </a:rPr>
              <a:t>suffice (v)</a:t>
            </a:r>
          </a:p>
          <a:p>
            <a:pPr marL="342900" indent="-342900">
              <a:buFont typeface="Arial" panose="020B0604020202020204" pitchFamily="34" charset="0"/>
              <a:buChar char="•"/>
            </a:pPr>
            <a:r>
              <a:rPr lang="en-US" sz="2000" dirty="0">
                <a:solidFill>
                  <a:schemeClr val="bg1">
                    <a:lumMod val="95000"/>
                  </a:schemeClr>
                </a:solidFill>
              </a:rPr>
              <a:t>replenish (v)</a:t>
            </a:r>
          </a:p>
          <a:p>
            <a:pPr marL="342900" indent="-342900">
              <a:buFont typeface="Arial" panose="020B0604020202020204" pitchFamily="34" charset="0"/>
              <a:buChar char="•"/>
            </a:pPr>
            <a:r>
              <a:rPr lang="en-US" sz="2000" dirty="0">
                <a:solidFill>
                  <a:schemeClr val="bg1">
                    <a:lumMod val="95000"/>
                  </a:schemeClr>
                </a:solidFill>
              </a:rPr>
              <a:t>subside (v)</a:t>
            </a:r>
          </a:p>
          <a:p>
            <a:pPr marL="342900" indent="-342900">
              <a:buFont typeface="Arial" panose="020B0604020202020204" pitchFamily="34" charset="0"/>
              <a:buChar char="•"/>
            </a:pPr>
            <a:r>
              <a:rPr lang="en-US" sz="2000" dirty="0">
                <a:solidFill>
                  <a:schemeClr val="bg1">
                    <a:lumMod val="95000"/>
                  </a:schemeClr>
                </a:solidFill>
              </a:rPr>
              <a:t>condition (n)</a:t>
            </a:r>
          </a:p>
          <a:p>
            <a:pPr marL="342900" indent="-342900">
              <a:buFont typeface="Arial" panose="020B0604020202020204" pitchFamily="34" charset="0"/>
              <a:buChar char="•"/>
            </a:pPr>
            <a:r>
              <a:rPr lang="en-US" sz="2000" dirty="0">
                <a:solidFill>
                  <a:schemeClr val="bg1">
                    <a:lumMod val="95000"/>
                  </a:schemeClr>
                </a:solidFill>
              </a:rPr>
              <a:t>stabilize (v)</a:t>
            </a:r>
          </a:p>
          <a:p>
            <a:pPr marL="342900" indent="-342900">
              <a:buFont typeface="Arial" panose="020B0604020202020204" pitchFamily="34" charset="0"/>
              <a:buChar char="•"/>
            </a:pPr>
            <a:r>
              <a:rPr lang="en-US" sz="2000" dirty="0">
                <a:solidFill>
                  <a:schemeClr val="bg1">
                    <a:lumMod val="95000"/>
                  </a:schemeClr>
                </a:solidFill>
              </a:rPr>
              <a:t>concern (n) </a:t>
            </a:r>
          </a:p>
          <a:p>
            <a:pPr marL="342900" indent="-342900">
              <a:buFont typeface="Arial" panose="020B0604020202020204" pitchFamily="34" charset="0"/>
              <a:buChar char="•"/>
            </a:pPr>
            <a:r>
              <a:rPr lang="en-US" sz="2000" dirty="0">
                <a:solidFill>
                  <a:schemeClr val="bg1">
                    <a:lumMod val="95000"/>
                  </a:schemeClr>
                </a:solidFill>
              </a:rPr>
              <a:t>cleanse (v)</a:t>
            </a:r>
          </a:p>
          <a:p>
            <a:pPr marL="342900" indent="-342900">
              <a:buFont typeface="Arial" panose="020B0604020202020204" pitchFamily="34" charset="0"/>
              <a:buChar char="•"/>
            </a:pPr>
            <a:endParaRPr lang="en-US" sz="2000" dirty="0">
              <a:solidFill>
                <a:schemeClr val="bg1">
                  <a:lumMod val="95000"/>
                </a:schemeClr>
              </a:solidFill>
            </a:endParaRPr>
          </a:p>
        </p:txBody>
      </p:sp>
      <p:pic>
        <p:nvPicPr>
          <p:cNvPr id="5" name="Picture 4">
            <a:extLst>
              <a:ext uri="{FF2B5EF4-FFF2-40B4-BE49-F238E27FC236}">
                <a16:creationId xmlns:a16="http://schemas.microsoft.com/office/drawing/2014/main" id="{D3A880A8-4F72-4751-9C21-75B8657D2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785" y="2396895"/>
            <a:ext cx="2563399" cy="1798206"/>
          </a:xfrm>
          <a:prstGeom prst="rect">
            <a:avLst/>
          </a:prstGeom>
        </p:spPr>
      </p:pic>
      <p:pic>
        <p:nvPicPr>
          <p:cNvPr id="10" name="Picture 9">
            <a:extLst>
              <a:ext uri="{FF2B5EF4-FFF2-40B4-BE49-F238E27FC236}">
                <a16:creationId xmlns:a16="http://schemas.microsoft.com/office/drawing/2014/main" id="{658689AB-FCB4-4AB3-B26C-B8F1C6B95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051" y="2634950"/>
            <a:ext cx="1984001" cy="2971815"/>
          </a:xfrm>
          <a:prstGeom prst="rect">
            <a:avLst/>
          </a:prstGeom>
        </p:spPr>
      </p:pic>
      <p:pic>
        <p:nvPicPr>
          <p:cNvPr id="13" name="Picture 12">
            <a:extLst>
              <a:ext uri="{FF2B5EF4-FFF2-40B4-BE49-F238E27FC236}">
                <a16:creationId xmlns:a16="http://schemas.microsoft.com/office/drawing/2014/main" id="{FF39C68E-610C-4CD5-BF6F-3D1206EE2D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472" y="4462328"/>
            <a:ext cx="3031243" cy="1701077"/>
          </a:xfrm>
          <a:prstGeom prst="rect">
            <a:avLst/>
          </a:prstGeom>
        </p:spPr>
      </p:pic>
    </p:spTree>
    <p:extLst>
      <p:ext uri="{BB962C8B-B14F-4D97-AF65-F5344CB8AC3E}">
        <p14:creationId xmlns:p14="http://schemas.microsoft.com/office/powerpoint/2010/main" val="314655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400050" y="1658175"/>
            <a:ext cx="11117374" cy="5016758"/>
          </a:xfrm>
          <a:prstGeom prst="rect">
            <a:avLst/>
          </a:prstGeom>
          <a:noFill/>
        </p:spPr>
        <p:txBody>
          <a:bodyPr wrap="square" rtlCol="0">
            <a:spAutoFit/>
          </a:bodyPr>
          <a:lstStyle/>
          <a:p>
            <a:pPr>
              <a:spcBef>
                <a:spcPts val="300"/>
              </a:spcBef>
              <a:spcAft>
                <a:spcPts val="300"/>
              </a:spcAft>
            </a:pPr>
            <a:r>
              <a:rPr lang="en-US" sz="2800" dirty="0">
                <a:solidFill>
                  <a:schemeClr val="bg1"/>
                </a:solidFill>
              </a:rPr>
              <a:t>Let’s explore the following </a:t>
            </a:r>
            <a:r>
              <a:rPr lang="en-US" sz="2800" b="1" dirty="0">
                <a:solidFill>
                  <a:srgbClr val="FBD679"/>
                </a:solidFill>
              </a:rPr>
              <a:t>themes</a:t>
            </a:r>
            <a:r>
              <a:rPr lang="en-US" sz="2800" b="1" dirty="0">
                <a:solidFill>
                  <a:srgbClr val="FFFF00"/>
                </a:solidFill>
              </a:rPr>
              <a:t> </a:t>
            </a:r>
            <a:r>
              <a:rPr lang="en-US" sz="2800" b="1" dirty="0">
                <a:solidFill>
                  <a:schemeClr val="bg1"/>
                </a:solidFill>
              </a:rPr>
              <a:t>&amp;</a:t>
            </a:r>
            <a:r>
              <a:rPr lang="en-US" sz="2800" b="1" dirty="0">
                <a:solidFill>
                  <a:srgbClr val="FFFF00"/>
                </a:solidFill>
              </a:rPr>
              <a:t> </a:t>
            </a:r>
            <a:r>
              <a:rPr lang="en-US" sz="2800" b="1" dirty="0">
                <a:solidFill>
                  <a:srgbClr val="FBD679"/>
                </a:solidFill>
              </a:rPr>
              <a:t>subjects</a:t>
            </a:r>
            <a:r>
              <a:rPr lang="en-US" sz="2800" dirty="0">
                <a:solidFill>
                  <a:schemeClr val="bg1"/>
                </a:solidFill>
              </a:rPr>
              <a:t> from this chapter. </a:t>
            </a:r>
            <a:br>
              <a:rPr lang="en-US" sz="2800" dirty="0">
                <a:solidFill>
                  <a:schemeClr val="bg1"/>
                </a:solidFill>
              </a:rPr>
            </a:br>
            <a:r>
              <a:rPr lang="en-US" sz="2800" b="1" dirty="0">
                <a:solidFill>
                  <a:schemeClr val="bg1"/>
                </a:solidFill>
              </a:rPr>
              <a:t>For </a:t>
            </a:r>
            <a:r>
              <a:rPr lang="en-US" sz="2800" b="1" u="sng" dirty="0">
                <a:solidFill>
                  <a:schemeClr val="bg1"/>
                </a:solidFill>
              </a:rPr>
              <a:t>Part 1 </a:t>
            </a:r>
            <a:r>
              <a:rPr lang="en-US" sz="2800" b="1" dirty="0">
                <a:solidFill>
                  <a:schemeClr val="bg1"/>
                </a:solidFill>
              </a:rPr>
              <a:t>we will look at:</a:t>
            </a:r>
          </a:p>
          <a:p>
            <a:pPr marL="342900" indent="-342900">
              <a:spcBef>
                <a:spcPts val="300"/>
              </a:spcBef>
              <a:spcAft>
                <a:spcPts val="300"/>
              </a:spcAft>
              <a:buFont typeface="Arial" panose="020B0604020202020204" pitchFamily="34" charset="0"/>
              <a:buChar char="•"/>
            </a:pPr>
            <a:r>
              <a:rPr lang="en-US" sz="2800" b="1" dirty="0">
                <a:solidFill>
                  <a:srgbClr val="FBD679"/>
                </a:solidFill>
              </a:rPr>
              <a:t>Natural &amp; Herbal Remedies</a:t>
            </a:r>
          </a:p>
          <a:p>
            <a:pPr marL="342900" indent="-342900">
              <a:spcBef>
                <a:spcPts val="300"/>
              </a:spcBef>
              <a:spcAft>
                <a:spcPts val="300"/>
              </a:spcAft>
              <a:buFont typeface="Arial" panose="020B0604020202020204" pitchFamily="34" charset="0"/>
              <a:buChar char="•"/>
            </a:pPr>
            <a:r>
              <a:rPr lang="en-US" sz="2800" b="1" dirty="0">
                <a:solidFill>
                  <a:srgbClr val="FBD679"/>
                </a:solidFill>
              </a:rPr>
              <a:t>Spirit Animals</a:t>
            </a:r>
          </a:p>
          <a:p>
            <a:pPr>
              <a:spcBef>
                <a:spcPts val="300"/>
              </a:spcBef>
              <a:spcAft>
                <a:spcPts val="300"/>
              </a:spcAft>
            </a:pPr>
            <a:r>
              <a:rPr lang="en-US" sz="2800" dirty="0">
                <a:solidFill>
                  <a:schemeClr val="bg1"/>
                </a:solidFill>
              </a:rPr>
              <a:t>In </a:t>
            </a:r>
            <a:r>
              <a:rPr lang="en-US" sz="2800" u="sng" dirty="0">
                <a:solidFill>
                  <a:schemeClr val="bg1"/>
                </a:solidFill>
              </a:rPr>
              <a:t>Part 2 </a:t>
            </a:r>
            <a:r>
              <a:rPr lang="en-US" sz="2800" dirty="0">
                <a:solidFill>
                  <a:schemeClr val="bg1"/>
                </a:solidFill>
              </a:rPr>
              <a:t>we will continue with:</a:t>
            </a:r>
          </a:p>
          <a:p>
            <a:pPr marL="342900" indent="-342900">
              <a:spcBef>
                <a:spcPts val="300"/>
              </a:spcBef>
              <a:spcAft>
                <a:spcPts val="300"/>
              </a:spcAft>
              <a:buFont typeface="Arial" panose="020B0604020202020204" pitchFamily="34" charset="0"/>
              <a:buChar char="•"/>
            </a:pPr>
            <a:r>
              <a:rPr lang="en-US" sz="2800" dirty="0">
                <a:solidFill>
                  <a:srgbClr val="FBD679"/>
                </a:solidFill>
              </a:rPr>
              <a:t>Native (Indigenous) Peoples, their beliefs &amp; rituals</a:t>
            </a:r>
          </a:p>
          <a:p>
            <a:pPr marL="800100" lvl="1" indent="-342900">
              <a:spcBef>
                <a:spcPts val="300"/>
              </a:spcBef>
              <a:spcAft>
                <a:spcPts val="300"/>
              </a:spcAft>
              <a:buFont typeface="Arial" panose="020B0604020202020204" pitchFamily="34" charset="0"/>
              <a:buChar char="•"/>
            </a:pPr>
            <a:r>
              <a:rPr lang="en-US" sz="2800" dirty="0">
                <a:solidFill>
                  <a:srgbClr val="FBD679"/>
                </a:solidFill>
              </a:rPr>
              <a:t>Chants, Rituals, &amp; Potions</a:t>
            </a:r>
          </a:p>
          <a:p>
            <a:pPr marL="800100" lvl="1" indent="-342900">
              <a:spcBef>
                <a:spcPts val="300"/>
              </a:spcBef>
              <a:spcAft>
                <a:spcPts val="300"/>
              </a:spcAft>
              <a:buFont typeface="Arial" panose="020B0604020202020204" pitchFamily="34" charset="0"/>
              <a:buChar char="•"/>
            </a:pPr>
            <a:r>
              <a:rPr lang="en-US" sz="2800" dirty="0">
                <a:solidFill>
                  <a:srgbClr val="FBD679"/>
                </a:solidFill>
              </a:rPr>
              <a:t>Shamanism</a:t>
            </a:r>
          </a:p>
          <a:p>
            <a:pPr marL="342900" indent="-342900">
              <a:spcBef>
                <a:spcPts val="300"/>
              </a:spcBef>
              <a:spcAft>
                <a:spcPts val="300"/>
              </a:spcAft>
              <a:buFont typeface="Arial" panose="020B0604020202020204" pitchFamily="34" charset="0"/>
              <a:buChar char="•"/>
            </a:pPr>
            <a:r>
              <a:rPr lang="en-US" sz="2800" dirty="0">
                <a:solidFill>
                  <a:srgbClr val="FBD679"/>
                </a:solidFill>
              </a:rPr>
              <a:t>Realms of Existence</a:t>
            </a:r>
          </a:p>
          <a:p>
            <a:pPr>
              <a:spcBef>
                <a:spcPts val="300"/>
              </a:spcBef>
              <a:spcAft>
                <a:spcPts val="300"/>
              </a:spcAft>
            </a:pPr>
            <a:endParaRPr lang="en-US" sz="2800" dirty="0">
              <a:solidFill>
                <a:srgbClr val="FBD679"/>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785864"/>
            <a:ext cx="7810500" cy="769441"/>
          </a:xfrm>
          <a:prstGeom prst="rect">
            <a:avLst/>
          </a:prstGeom>
          <a:noFill/>
        </p:spPr>
        <p:txBody>
          <a:bodyPr wrap="square" rtlCol="0">
            <a:spAutoFit/>
          </a:bodyPr>
          <a:lstStyle/>
          <a:p>
            <a:pPr algn="ctr"/>
            <a:r>
              <a:rPr lang="en-US" sz="4400" dirty="0">
                <a:solidFill>
                  <a:srgbClr val="FBD679"/>
                </a:solidFill>
              </a:rPr>
              <a:t>Themes &amp; Subjects</a:t>
            </a:r>
            <a:r>
              <a:rPr lang="en-US" sz="4400" b="1" dirty="0">
                <a:solidFill>
                  <a:srgbClr val="FBD679"/>
                </a:solidFill>
              </a:rPr>
              <a:t> </a:t>
            </a:r>
            <a:endParaRPr lang="en-US" b="1" dirty="0">
              <a:solidFill>
                <a:srgbClr val="FBD679"/>
              </a:solidFill>
            </a:endParaRPr>
          </a:p>
        </p:txBody>
      </p:sp>
    </p:spTree>
    <p:extLst>
      <p:ext uri="{BB962C8B-B14F-4D97-AF65-F5344CB8AC3E}">
        <p14:creationId xmlns:p14="http://schemas.microsoft.com/office/powerpoint/2010/main" val="23086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400050" y="1658175"/>
            <a:ext cx="11117374" cy="5601533"/>
          </a:xfrm>
          <a:prstGeom prst="rect">
            <a:avLst/>
          </a:prstGeom>
          <a:noFill/>
        </p:spPr>
        <p:txBody>
          <a:bodyPr wrap="square" rtlCol="0">
            <a:spAutoFit/>
          </a:bodyPr>
          <a:lstStyle/>
          <a:p>
            <a:pPr>
              <a:spcBef>
                <a:spcPts val="300"/>
              </a:spcBef>
              <a:spcAft>
                <a:spcPts val="300"/>
              </a:spcAft>
            </a:pPr>
            <a:r>
              <a:rPr lang="en-US" sz="2800" dirty="0">
                <a:solidFill>
                  <a:schemeClr val="bg1"/>
                </a:solidFill>
              </a:rPr>
              <a:t>DICUSSION QUESTIONS:</a:t>
            </a:r>
          </a:p>
          <a:p>
            <a:pPr marL="457200" indent="-457200">
              <a:spcBef>
                <a:spcPts val="300"/>
              </a:spcBef>
              <a:spcAft>
                <a:spcPts val="300"/>
              </a:spcAft>
              <a:buFont typeface="Arial" panose="020B0604020202020204" pitchFamily="34" charset="0"/>
              <a:buChar char="•"/>
            </a:pPr>
            <a:r>
              <a:rPr lang="en-US" sz="2800" dirty="0">
                <a:solidFill>
                  <a:schemeClr val="bg1"/>
                </a:solidFill>
              </a:rPr>
              <a:t>Have your hear of </a:t>
            </a:r>
            <a:r>
              <a:rPr lang="en-US" sz="2800" b="1" dirty="0">
                <a:solidFill>
                  <a:schemeClr val="bg1"/>
                </a:solidFill>
              </a:rPr>
              <a:t>TCM (Traditional Chinese Medicine)</a:t>
            </a:r>
            <a:r>
              <a:rPr lang="en-US" sz="2800" dirty="0">
                <a:solidFill>
                  <a:schemeClr val="bg1"/>
                </a:solidFill>
              </a:rPr>
              <a:t>?</a:t>
            </a:r>
            <a:br>
              <a:rPr lang="en-US" sz="2800" dirty="0">
                <a:solidFill>
                  <a:schemeClr val="bg1"/>
                </a:solidFill>
              </a:rPr>
            </a:br>
            <a:r>
              <a:rPr lang="en-US" sz="2400" dirty="0">
                <a:solidFill>
                  <a:schemeClr val="bg1"/>
                </a:solidFill>
              </a:rPr>
              <a:t>If so, can you give some examples of some medicines or methods use to treat some illness or disease?</a:t>
            </a:r>
          </a:p>
          <a:p>
            <a:pPr marL="457200" indent="-457200">
              <a:spcBef>
                <a:spcPts val="300"/>
              </a:spcBef>
              <a:spcAft>
                <a:spcPts val="300"/>
              </a:spcAft>
              <a:buFont typeface="Arial" panose="020B0604020202020204" pitchFamily="34" charset="0"/>
              <a:buChar char="•"/>
            </a:pPr>
            <a:r>
              <a:rPr lang="en-US" sz="2800" dirty="0">
                <a:solidFill>
                  <a:schemeClr val="bg1"/>
                </a:solidFill>
              </a:rPr>
              <a:t>Do you know of some </a:t>
            </a:r>
            <a:r>
              <a:rPr lang="en-US" sz="2800" b="1" dirty="0">
                <a:solidFill>
                  <a:schemeClr val="bg1"/>
                </a:solidFill>
              </a:rPr>
              <a:t>plants</a:t>
            </a:r>
            <a:r>
              <a:rPr lang="en-US" sz="2800" dirty="0">
                <a:solidFill>
                  <a:schemeClr val="bg1"/>
                </a:solidFill>
              </a:rPr>
              <a:t>, </a:t>
            </a:r>
            <a:r>
              <a:rPr lang="en-US" sz="2800" b="1" dirty="0">
                <a:solidFill>
                  <a:schemeClr val="bg1"/>
                </a:solidFill>
              </a:rPr>
              <a:t>herbs</a:t>
            </a:r>
            <a:r>
              <a:rPr lang="en-US" sz="2800" dirty="0">
                <a:solidFill>
                  <a:schemeClr val="bg1"/>
                </a:solidFill>
              </a:rPr>
              <a:t>, </a:t>
            </a:r>
            <a:r>
              <a:rPr lang="en-US" sz="2800" b="1" dirty="0">
                <a:solidFill>
                  <a:schemeClr val="bg1"/>
                </a:solidFill>
              </a:rPr>
              <a:t>spices</a:t>
            </a:r>
            <a:r>
              <a:rPr lang="en-US" sz="2800" dirty="0">
                <a:solidFill>
                  <a:schemeClr val="bg1"/>
                </a:solidFill>
              </a:rPr>
              <a:t>, or other gifts from nature that can help with illness or injuries?</a:t>
            </a:r>
          </a:p>
          <a:p>
            <a:pPr marL="457200" indent="-457200">
              <a:spcBef>
                <a:spcPts val="300"/>
              </a:spcBef>
              <a:spcAft>
                <a:spcPts val="300"/>
              </a:spcAft>
              <a:buFont typeface="Arial" panose="020B0604020202020204" pitchFamily="34" charset="0"/>
              <a:buChar char="•"/>
            </a:pPr>
            <a:r>
              <a:rPr lang="en-US" sz="2800" dirty="0">
                <a:solidFill>
                  <a:schemeClr val="bg1"/>
                </a:solidFill>
              </a:rPr>
              <a:t>Have you tried any natural remedies? For what? Did they work?</a:t>
            </a:r>
          </a:p>
          <a:p>
            <a:pPr marL="457200" indent="-457200">
              <a:spcBef>
                <a:spcPts val="300"/>
              </a:spcBef>
              <a:spcAft>
                <a:spcPts val="300"/>
              </a:spcAft>
              <a:buFont typeface="Arial" panose="020B0604020202020204" pitchFamily="34" charset="0"/>
              <a:buChar char="•"/>
            </a:pPr>
            <a:r>
              <a:rPr lang="en-US" sz="2800" dirty="0">
                <a:solidFill>
                  <a:schemeClr val="bg1"/>
                </a:solidFill>
              </a:rPr>
              <a:t>Do </a:t>
            </a:r>
            <a:r>
              <a:rPr lang="en-US" sz="2800" b="1" dirty="0">
                <a:solidFill>
                  <a:schemeClr val="bg1"/>
                </a:solidFill>
              </a:rPr>
              <a:t>doctors</a:t>
            </a:r>
            <a:r>
              <a:rPr lang="en-US" sz="2800" dirty="0">
                <a:solidFill>
                  <a:schemeClr val="bg1"/>
                </a:solidFill>
              </a:rPr>
              <a:t> today encourage their patients to use </a:t>
            </a:r>
            <a:r>
              <a:rPr lang="en-US" sz="2800" b="1" dirty="0">
                <a:solidFill>
                  <a:schemeClr val="bg1"/>
                </a:solidFill>
              </a:rPr>
              <a:t>natural remedies </a:t>
            </a:r>
            <a:r>
              <a:rPr lang="en-US" sz="2800" dirty="0">
                <a:solidFill>
                  <a:schemeClr val="bg1"/>
                </a:solidFill>
              </a:rPr>
              <a:t>or do they seem to prefer to tell them to use some modern </a:t>
            </a:r>
            <a:r>
              <a:rPr lang="en-US" sz="2800" b="1" dirty="0">
                <a:solidFill>
                  <a:schemeClr val="bg1"/>
                </a:solidFill>
              </a:rPr>
              <a:t>drugs</a:t>
            </a:r>
            <a:r>
              <a:rPr lang="en-US" sz="2800" dirty="0">
                <a:solidFill>
                  <a:schemeClr val="bg1"/>
                </a:solidFill>
              </a:rPr>
              <a:t> and </a:t>
            </a:r>
            <a:r>
              <a:rPr lang="en-US" sz="2800" b="1" dirty="0">
                <a:solidFill>
                  <a:schemeClr val="bg1"/>
                </a:solidFill>
              </a:rPr>
              <a:t>medicines</a:t>
            </a:r>
            <a:r>
              <a:rPr lang="en-US" sz="2800" dirty="0">
                <a:solidFill>
                  <a:schemeClr val="bg1"/>
                </a:solidFill>
              </a:rPr>
              <a:t>?</a:t>
            </a:r>
          </a:p>
          <a:p>
            <a:pPr marL="457200" indent="-457200">
              <a:spcBef>
                <a:spcPts val="300"/>
              </a:spcBef>
              <a:spcAft>
                <a:spcPts val="300"/>
              </a:spcAft>
              <a:buFont typeface="Arial" panose="020B0604020202020204" pitchFamily="34" charset="0"/>
              <a:buChar char="•"/>
            </a:pPr>
            <a:endParaRPr lang="en-US" sz="28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942108" y="848209"/>
            <a:ext cx="9710305" cy="1446550"/>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Natural &amp; Herbal Remedies</a:t>
            </a:r>
          </a:p>
          <a:p>
            <a:pPr algn="ctr"/>
            <a:r>
              <a:rPr lang="en-US" sz="4400" dirty="0">
                <a:solidFill>
                  <a:srgbClr val="FFFF00"/>
                </a:solidFill>
              </a:rPr>
              <a:t> </a:t>
            </a:r>
            <a:endParaRPr lang="en-US" b="1" dirty="0">
              <a:solidFill>
                <a:srgbClr val="FF0000"/>
              </a:solidFill>
            </a:endParaRPr>
          </a:p>
        </p:txBody>
      </p:sp>
    </p:spTree>
    <p:extLst>
      <p:ext uri="{BB962C8B-B14F-4D97-AF65-F5344CB8AC3E}">
        <p14:creationId xmlns:p14="http://schemas.microsoft.com/office/powerpoint/2010/main" val="681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6 – The Healer</a:t>
            </a:r>
          </a:p>
        </p:txBody>
      </p:sp>
      <p:sp>
        <p:nvSpPr>
          <p:cNvPr id="4" name="TextBox 3">
            <a:extLst>
              <a:ext uri="{FF2B5EF4-FFF2-40B4-BE49-F238E27FC236}">
                <a16:creationId xmlns:a16="http://schemas.microsoft.com/office/drawing/2014/main" id="{990764FC-0660-40E6-85B8-E1A77154568C}"/>
              </a:ext>
            </a:extLst>
          </p:cNvPr>
          <p:cNvSpPr txBox="1"/>
          <p:nvPr/>
        </p:nvSpPr>
        <p:spPr>
          <a:xfrm>
            <a:off x="4789169" y="1962529"/>
            <a:ext cx="6829089" cy="4047262"/>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800" dirty="0">
                <a:solidFill>
                  <a:schemeClr val="bg1"/>
                </a:solidFill>
              </a:rPr>
              <a:t>For thousands of years, peoples from around the world have used </a:t>
            </a:r>
            <a:r>
              <a:rPr lang="en-US" sz="2800" dirty="0">
                <a:solidFill>
                  <a:srgbClr val="8CEB35"/>
                </a:solidFill>
              </a:rPr>
              <a:t>plants</a:t>
            </a:r>
            <a:r>
              <a:rPr lang="en-US" sz="2800" dirty="0">
                <a:solidFill>
                  <a:schemeClr val="bg1"/>
                </a:solidFill>
              </a:rPr>
              <a:t>, </a:t>
            </a:r>
            <a:r>
              <a:rPr lang="en-US" sz="2800" dirty="0">
                <a:solidFill>
                  <a:srgbClr val="8CEB35"/>
                </a:solidFill>
              </a:rPr>
              <a:t>herbs</a:t>
            </a:r>
            <a:r>
              <a:rPr lang="en-US" sz="2800" dirty="0">
                <a:solidFill>
                  <a:schemeClr val="bg1"/>
                </a:solidFill>
              </a:rPr>
              <a:t>, </a:t>
            </a:r>
            <a:r>
              <a:rPr lang="en-US" sz="2800" dirty="0">
                <a:solidFill>
                  <a:srgbClr val="8CEB35"/>
                </a:solidFill>
              </a:rPr>
              <a:t>flowers</a:t>
            </a:r>
            <a:r>
              <a:rPr lang="en-US" sz="2800" dirty="0">
                <a:solidFill>
                  <a:schemeClr val="bg1"/>
                </a:solidFill>
              </a:rPr>
              <a:t>, </a:t>
            </a:r>
            <a:r>
              <a:rPr lang="en-US" sz="2800" dirty="0">
                <a:solidFill>
                  <a:srgbClr val="8CEB35"/>
                </a:solidFill>
              </a:rPr>
              <a:t>fruits</a:t>
            </a:r>
            <a:r>
              <a:rPr lang="en-US" sz="2800" dirty="0">
                <a:solidFill>
                  <a:schemeClr val="bg1"/>
                </a:solidFill>
              </a:rPr>
              <a:t>, </a:t>
            </a:r>
            <a:r>
              <a:rPr lang="en-US" sz="2800" dirty="0">
                <a:solidFill>
                  <a:srgbClr val="8CEB35"/>
                </a:solidFill>
              </a:rPr>
              <a:t>vegetables</a:t>
            </a:r>
            <a:r>
              <a:rPr lang="en-US" sz="2800" dirty="0">
                <a:solidFill>
                  <a:schemeClr val="bg1"/>
                </a:solidFill>
              </a:rPr>
              <a:t>, </a:t>
            </a:r>
            <a:r>
              <a:rPr lang="en-US" sz="2800" dirty="0">
                <a:solidFill>
                  <a:srgbClr val="8CEB35"/>
                </a:solidFill>
              </a:rPr>
              <a:t>roots</a:t>
            </a:r>
            <a:r>
              <a:rPr lang="en-US" sz="2800" dirty="0">
                <a:solidFill>
                  <a:schemeClr val="bg1"/>
                </a:solidFill>
              </a:rPr>
              <a:t>, </a:t>
            </a:r>
            <a:r>
              <a:rPr lang="en-US" sz="2800" dirty="0">
                <a:solidFill>
                  <a:srgbClr val="8CEB35"/>
                </a:solidFill>
              </a:rPr>
              <a:t>seeds</a:t>
            </a:r>
            <a:r>
              <a:rPr lang="en-US" sz="2800" dirty="0">
                <a:solidFill>
                  <a:schemeClr val="bg1"/>
                </a:solidFill>
              </a:rPr>
              <a:t>, and many other of nature’s gifts to help treat some </a:t>
            </a:r>
            <a:r>
              <a:rPr lang="en-US" sz="2800" dirty="0">
                <a:solidFill>
                  <a:schemeClr val="accent2">
                    <a:lumMod val="40000"/>
                    <a:lumOff val="60000"/>
                  </a:schemeClr>
                </a:solidFill>
              </a:rPr>
              <a:t>illnesses</a:t>
            </a:r>
            <a:r>
              <a:rPr lang="en-US" sz="2800" dirty="0">
                <a:solidFill>
                  <a:schemeClr val="bg1"/>
                </a:solidFill>
              </a:rPr>
              <a:t>, </a:t>
            </a:r>
            <a:r>
              <a:rPr lang="en-US" sz="2800" dirty="0">
                <a:solidFill>
                  <a:schemeClr val="accent2">
                    <a:lumMod val="40000"/>
                    <a:lumOff val="60000"/>
                  </a:schemeClr>
                </a:solidFill>
              </a:rPr>
              <a:t>diseases</a:t>
            </a:r>
            <a:r>
              <a:rPr lang="en-US" sz="2800" dirty="0">
                <a:solidFill>
                  <a:schemeClr val="bg1"/>
                </a:solidFill>
              </a:rPr>
              <a:t>, </a:t>
            </a:r>
            <a:r>
              <a:rPr lang="en-US" sz="2800" dirty="0">
                <a:solidFill>
                  <a:schemeClr val="accent2">
                    <a:lumMod val="40000"/>
                    <a:lumOff val="60000"/>
                  </a:schemeClr>
                </a:solidFill>
              </a:rPr>
              <a:t>depression</a:t>
            </a:r>
            <a:r>
              <a:rPr lang="en-US" sz="2800" dirty="0">
                <a:solidFill>
                  <a:schemeClr val="bg1"/>
                </a:solidFill>
              </a:rPr>
              <a:t>, </a:t>
            </a:r>
            <a:r>
              <a:rPr lang="en-US" sz="2800" dirty="0">
                <a:solidFill>
                  <a:schemeClr val="accent2">
                    <a:lumMod val="40000"/>
                    <a:lumOff val="60000"/>
                  </a:schemeClr>
                </a:solidFill>
              </a:rPr>
              <a:t>cuts</a:t>
            </a:r>
            <a:r>
              <a:rPr lang="en-US" sz="2800" dirty="0">
                <a:solidFill>
                  <a:schemeClr val="bg1"/>
                </a:solidFill>
              </a:rPr>
              <a:t>, </a:t>
            </a:r>
            <a:r>
              <a:rPr lang="en-US" sz="2800" dirty="0">
                <a:solidFill>
                  <a:schemeClr val="accent2">
                    <a:lumMod val="40000"/>
                    <a:lumOff val="60000"/>
                  </a:schemeClr>
                </a:solidFill>
              </a:rPr>
              <a:t>injuries</a:t>
            </a:r>
            <a:r>
              <a:rPr lang="en-US" sz="2800" dirty="0">
                <a:solidFill>
                  <a:schemeClr val="bg1"/>
                </a:solidFill>
              </a:rPr>
              <a:t>, and so on.</a:t>
            </a:r>
          </a:p>
          <a:p>
            <a:pPr marL="457200" indent="-457200">
              <a:spcBef>
                <a:spcPts val="300"/>
              </a:spcBef>
              <a:spcAft>
                <a:spcPts val="300"/>
              </a:spcAft>
              <a:buFont typeface="Arial" panose="020B0604020202020204" pitchFamily="34" charset="0"/>
              <a:buChar char="•"/>
            </a:pPr>
            <a:r>
              <a:rPr lang="en-US" sz="2800" dirty="0">
                <a:solidFill>
                  <a:schemeClr val="bg1"/>
                </a:solidFill>
              </a:rPr>
              <a:t>Let’s have a look at how some of these have been used and are used to great effect.</a:t>
            </a: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942108" y="848209"/>
            <a:ext cx="9710305" cy="1446550"/>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Natural &amp; Herbal Remedies</a:t>
            </a:r>
          </a:p>
          <a:p>
            <a:pPr algn="ctr"/>
            <a:r>
              <a:rPr lang="en-US" sz="4400" dirty="0">
                <a:solidFill>
                  <a:srgbClr val="FFFF00"/>
                </a:solidFill>
              </a:rPr>
              <a:t> </a:t>
            </a:r>
            <a:endParaRPr lang="en-US" b="1" dirty="0">
              <a:solidFill>
                <a:srgbClr val="FF0000"/>
              </a:solidFill>
            </a:endParaRPr>
          </a:p>
        </p:txBody>
      </p:sp>
      <p:pic>
        <p:nvPicPr>
          <p:cNvPr id="6" name="Picture 5">
            <a:extLst>
              <a:ext uri="{FF2B5EF4-FFF2-40B4-BE49-F238E27FC236}">
                <a16:creationId xmlns:a16="http://schemas.microsoft.com/office/drawing/2014/main" id="{3AEECABA-9FEB-4474-9C09-517506075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79" y="2186572"/>
            <a:ext cx="4071719" cy="3267555"/>
          </a:xfrm>
          <a:prstGeom prst="rect">
            <a:avLst/>
          </a:prstGeom>
        </p:spPr>
      </p:pic>
    </p:spTree>
    <p:extLst>
      <p:ext uri="{BB962C8B-B14F-4D97-AF65-F5344CB8AC3E}">
        <p14:creationId xmlns:p14="http://schemas.microsoft.com/office/powerpoint/2010/main" val="306629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538315" y="1499316"/>
            <a:ext cx="8212622" cy="5078313"/>
          </a:xfrm>
          <a:prstGeom prst="rect">
            <a:avLst/>
          </a:prstGeom>
          <a:noFill/>
        </p:spPr>
        <p:txBody>
          <a:bodyPr wrap="square" rtlCol="0">
            <a:spAutoFit/>
          </a:bodyPr>
          <a:lstStyle/>
          <a:p>
            <a:pPr>
              <a:spcBef>
                <a:spcPts val="300"/>
              </a:spcBef>
              <a:spcAft>
                <a:spcPts val="300"/>
              </a:spcAft>
            </a:pPr>
            <a:r>
              <a:rPr lang="en-US" sz="3200" b="1" dirty="0">
                <a:solidFill>
                  <a:srgbClr val="8CEB35"/>
                </a:solidFill>
              </a:rPr>
              <a:t>Echinacea </a:t>
            </a:r>
            <a:r>
              <a:rPr lang="en-US" sz="3200" dirty="0">
                <a:solidFill>
                  <a:srgbClr val="8CEB35"/>
                </a:solidFill>
              </a:rPr>
              <a:t>(purple coneflower)</a:t>
            </a:r>
            <a:endParaRPr lang="en-US" sz="2800" dirty="0">
              <a:solidFill>
                <a:srgbClr val="8CEB35"/>
              </a:solidFill>
            </a:endParaRPr>
          </a:p>
          <a:p>
            <a:pPr marL="457200" indent="-457200">
              <a:spcBef>
                <a:spcPts val="300"/>
              </a:spcBef>
              <a:spcAft>
                <a:spcPts val="300"/>
              </a:spcAft>
              <a:buFont typeface="Wingdings" panose="05000000000000000000" pitchFamily="2" charset="2"/>
              <a:buChar char="ü"/>
            </a:pPr>
            <a:r>
              <a:rPr lang="en-US" sz="2600" dirty="0">
                <a:solidFill>
                  <a:schemeClr val="bg1"/>
                </a:solidFill>
              </a:rPr>
              <a:t>Widely used to treat colds, the flu, sinus infection, bronchitis, and some types of infections.</a:t>
            </a:r>
          </a:p>
          <a:p>
            <a:pPr marL="457200" indent="-457200">
              <a:spcBef>
                <a:spcPts val="300"/>
              </a:spcBef>
              <a:spcAft>
                <a:spcPts val="300"/>
              </a:spcAft>
              <a:buFont typeface="Wingdings" panose="05000000000000000000" pitchFamily="2" charset="2"/>
              <a:buChar char="ü"/>
            </a:pPr>
            <a:r>
              <a:rPr lang="en-US" sz="2600" dirty="0">
                <a:solidFill>
                  <a:schemeClr val="bg1"/>
                </a:solidFill>
              </a:rPr>
              <a:t>It can also help boost the immune system.</a:t>
            </a:r>
          </a:p>
          <a:p>
            <a:pPr marL="457200" indent="-457200">
              <a:spcBef>
                <a:spcPts val="300"/>
              </a:spcBef>
              <a:spcAft>
                <a:spcPts val="300"/>
              </a:spcAft>
              <a:buFont typeface="Wingdings" panose="05000000000000000000" pitchFamily="2" charset="2"/>
              <a:buChar char="ü"/>
            </a:pPr>
            <a:r>
              <a:rPr lang="en-US" sz="2600" dirty="0">
                <a:solidFill>
                  <a:schemeClr val="bg1"/>
                </a:solidFill>
              </a:rPr>
              <a:t>It can also be used  as a tonic to improve the liver's ability to reduce the effects of environmental toxins.</a:t>
            </a:r>
          </a:p>
          <a:p>
            <a:pPr marL="457200" indent="-457200">
              <a:spcBef>
                <a:spcPts val="300"/>
              </a:spcBef>
              <a:spcAft>
                <a:spcPts val="300"/>
              </a:spcAft>
              <a:buFont typeface="Wingdings" panose="05000000000000000000" pitchFamily="2" charset="2"/>
              <a:buChar char="ü"/>
            </a:pPr>
            <a:r>
              <a:rPr lang="en-US" sz="2600" dirty="0">
                <a:solidFill>
                  <a:schemeClr val="bg1"/>
                </a:solidFill>
              </a:rPr>
              <a:t>It was used by the Native Americans and adopted by the early settlers as an effective medicine.</a:t>
            </a:r>
          </a:p>
          <a:p>
            <a:pPr marL="457200" indent="-457200">
              <a:spcBef>
                <a:spcPts val="300"/>
              </a:spcBef>
              <a:spcAft>
                <a:spcPts val="300"/>
              </a:spcAft>
              <a:buFont typeface="Wingdings" panose="05000000000000000000" pitchFamily="2" charset="2"/>
              <a:buChar char="ü"/>
            </a:pPr>
            <a:r>
              <a:rPr lang="en-US" sz="2600" dirty="0">
                <a:solidFill>
                  <a:schemeClr val="bg1"/>
                </a:solidFill>
              </a:rPr>
              <a:t>It can be prepared as a tea, tincture, or in the form of pills.</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114231" y="396388"/>
            <a:ext cx="9710305"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Natural &amp; Herbal Remedies</a:t>
            </a:r>
            <a:r>
              <a:rPr lang="en-US" sz="4400" dirty="0">
                <a:solidFill>
                  <a:srgbClr val="FFFF00"/>
                </a:solidFill>
              </a:rPr>
              <a:t> </a:t>
            </a:r>
            <a:endParaRPr lang="en-US" b="1" dirty="0">
              <a:solidFill>
                <a:srgbClr val="FF0000"/>
              </a:solidFill>
            </a:endParaRPr>
          </a:p>
        </p:txBody>
      </p:sp>
      <p:pic>
        <p:nvPicPr>
          <p:cNvPr id="7" name="Picture 6">
            <a:extLst>
              <a:ext uri="{FF2B5EF4-FFF2-40B4-BE49-F238E27FC236}">
                <a16:creationId xmlns:a16="http://schemas.microsoft.com/office/drawing/2014/main" id="{2D827E1E-9E34-408E-B1BF-13276B6AC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09" y="1575387"/>
            <a:ext cx="2670111" cy="2820540"/>
          </a:xfrm>
          <a:prstGeom prst="rect">
            <a:avLst/>
          </a:prstGeom>
        </p:spPr>
      </p:pic>
    </p:spTree>
    <p:extLst>
      <p:ext uri="{BB962C8B-B14F-4D97-AF65-F5344CB8AC3E}">
        <p14:creationId xmlns:p14="http://schemas.microsoft.com/office/powerpoint/2010/main" val="3810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441496" y="1165829"/>
            <a:ext cx="8212622" cy="5539978"/>
          </a:xfrm>
          <a:prstGeom prst="rect">
            <a:avLst/>
          </a:prstGeom>
          <a:noFill/>
        </p:spPr>
        <p:txBody>
          <a:bodyPr wrap="square" rtlCol="0">
            <a:spAutoFit/>
          </a:bodyPr>
          <a:lstStyle/>
          <a:p>
            <a:pPr>
              <a:spcBef>
                <a:spcPts val="300"/>
              </a:spcBef>
              <a:spcAft>
                <a:spcPts val="300"/>
              </a:spcAft>
            </a:pPr>
            <a:r>
              <a:rPr lang="en-US" sz="3200" b="1" dirty="0">
                <a:solidFill>
                  <a:srgbClr val="8CEB35"/>
                </a:solidFill>
              </a:rPr>
              <a:t>Ginseng </a:t>
            </a:r>
            <a:r>
              <a:rPr lang="en-US" sz="3200" dirty="0">
                <a:solidFill>
                  <a:srgbClr val="8CEB35"/>
                </a:solidFill>
              </a:rPr>
              <a:t>(flower &amp; root)</a:t>
            </a:r>
            <a:r>
              <a:rPr lang="en-US" sz="3200" b="1" dirty="0">
                <a:solidFill>
                  <a:srgbClr val="8CEB35"/>
                </a:solidFill>
              </a:rPr>
              <a:t> </a:t>
            </a:r>
            <a:endParaRPr lang="en-US" sz="3200" dirty="0">
              <a:solidFill>
                <a:srgbClr val="8CEB35"/>
              </a:solidFill>
            </a:endParaRPr>
          </a:p>
          <a:p>
            <a:pPr marL="457200" indent="-457200">
              <a:spcBef>
                <a:spcPts val="300"/>
              </a:spcBef>
              <a:spcAft>
                <a:spcPts val="300"/>
              </a:spcAft>
              <a:buFont typeface="Wingdings" panose="05000000000000000000" pitchFamily="2" charset="2"/>
              <a:buChar char="ü"/>
            </a:pPr>
            <a:r>
              <a:rPr lang="en-US" sz="2400" dirty="0">
                <a:solidFill>
                  <a:schemeClr val="bg1"/>
                </a:solidFill>
              </a:rPr>
              <a:t>Ginseng has been used in China for over 2000 years.</a:t>
            </a:r>
          </a:p>
          <a:p>
            <a:pPr marL="457200" indent="-457200">
              <a:spcBef>
                <a:spcPts val="300"/>
              </a:spcBef>
              <a:spcAft>
                <a:spcPts val="300"/>
              </a:spcAft>
              <a:buFont typeface="Wingdings" panose="05000000000000000000" pitchFamily="2" charset="2"/>
              <a:buChar char="ü"/>
            </a:pPr>
            <a:r>
              <a:rPr lang="en-US" sz="2400" dirty="0">
                <a:solidFill>
                  <a:schemeClr val="bg1"/>
                </a:solidFill>
              </a:rPr>
              <a:t>It is widely grown there and also in Korea, the United States and elsewhere.</a:t>
            </a:r>
          </a:p>
          <a:p>
            <a:pPr marL="457200" indent="-457200">
              <a:spcBef>
                <a:spcPts val="300"/>
              </a:spcBef>
              <a:spcAft>
                <a:spcPts val="300"/>
              </a:spcAft>
              <a:buFont typeface="Wingdings" panose="05000000000000000000" pitchFamily="2" charset="2"/>
              <a:buChar char="ü"/>
            </a:pPr>
            <a:r>
              <a:rPr lang="en-US" sz="2400" dirty="0">
                <a:solidFill>
                  <a:schemeClr val="bg1"/>
                </a:solidFill>
              </a:rPr>
              <a:t>Rather than being used for a specific treatment, it is used as a remedy for people who are fatigued (tired) and have low energy or feel weak, are stressed, and repeatedly get colds and the flu.</a:t>
            </a:r>
          </a:p>
          <a:p>
            <a:pPr marL="457200" indent="-457200">
              <a:spcBef>
                <a:spcPts val="300"/>
              </a:spcBef>
              <a:spcAft>
                <a:spcPts val="300"/>
              </a:spcAft>
              <a:buFont typeface="Wingdings" panose="05000000000000000000" pitchFamily="2" charset="2"/>
              <a:buChar char="ü"/>
            </a:pPr>
            <a:r>
              <a:rPr lang="en-US" sz="2400" dirty="0">
                <a:solidFill>
                  <a:schemeClr val="bg1"/>
                </a:solidFill>
              </a:rPr>
              <a:t>It helps to reduce stress and help bodily functions return to normal.</a:t>
            </a:r>
          </a:p>
          <a:p>
            <a:pPr marL="457200" indent="-457200">
              <a:spcBef>
                <a:spcPts val="300"/>
              </a:spcBef>
              <a:spcAft>
                <a:spcPts val="300"/>
              </a:spcAft>
              <a:buFont typeface="Wingdings" panose="05000000000000000000" pitchFamily="2" charset="2"/>
              <a:buChar char="ü"/>
            </a:pPr>
            <a:r>
              <a:rPr lang="en-US" sz="2400" dirty="0">
                <a:solidFill>
                  <a:schemeClr val="bg1"/>
                </a:solidFill>
              </a:rPr>
              <a:t>Though there are many ways to prepare it, one way is to  dry thin slices of its root for consumption in tea.</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038927" y="396388"/>
            <a:ext cx="9710305"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Natural &amp; Herbal Remedies</a:t>
            </a:r>
            <a:r>
              <a:rPr lang="en-US" sz="4400" dirty="0">
                <a:solidFill>
                  <a:srgbClr val="FFFF00"/>
                </a:solidFill>
              </a:rPr>
              <a:t> </a:t>
            </a:r>
            <a:endParaRPr lang="en-US" b="1" dirty="0">
              <a:solidFill>
                <a:srgbClr val="FF0000"/>
              </a:solidFill>
            </a:endParaRPr>
          </a:p>
        </p:txBody>
      </p:sp>
      <p:pic>
        <p:nvPicPr>
          <p:cNvPr id="6" name="Picture 5">
            <a:extLst>
              <a:ext uri="{FF2B5EF4-FFF2-40B4-BE49-F238E27FC236}">
                <a16:creationId xmlns:a16="http://schemas.microsoft.com/office/drawing/2014/main" id="{E7784195-8838-4F4F-AE0A-133A03FA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78" y="1201148"/>
            <a:ext cx="2888289" cy="4893031"/>
          </a:xfrm>
          <a:prstGeom prst="rect">
            <a:avLst/>
          </a:prstGeom>
        </p:spPr>
      </p:pic>
    </p:spTree>
    <p:extLst>
      <p:ext uri="{BB962C8B-B14F-4D97-AF65-F5344CB8AC3E}">
        <p14:creationId xmlns:p14="http://schemas.microsoft.com/office/powerpoint/2010/main" val="331418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440110" y="972192"/>
            <a:ext cx="7965641" cy="5955476"/>
          </a:xfrm>
          <a:prstGeom prst="rect">
            <a:avLst/>
          </a:prstGeom>
          <a:noFill/>
        </p:spPr>
        <p:txBody>
          <a:bodyPr wrap="square" rtlCol="0">
            <a:spAutoFit/>
          </a:bodyPr>
          <a:lstStyle/>
          <a:p>
            <a:pPr>
              <a:spcBef>
                <a:spcPts val="300"/>
              </a:spcBef>
              <a:spcAft>
                <a:spcPts val="300"/>
              </a:spcAft>
            </a:pPr>
            <a:r>
              <a:rPr lang="en-US" sz="3200" b="1" dirty="0">
                <a:solidFill>
                  <a:srgbClr val="8CEB35"/>
                </a:solidFill>
              </a:rPr>
              <a:t>Cumin </a:t>
            </a:r>
            <a:r>
              <a:rPr lang="en-US" sz="2500" dirty="0">
                <a:solidFill>
                  <a:srgbClr val="8CEB35"/>
                </a:solidFill>
              </a:rPr>
              <a:t>(spice made from seeds of the flowering plant)</a:t>
            </a:r>
            <a:r>
              <a:rPr lang="en-US" sz="2500" b="1" dirty="0">
                <a:solidFill>
                  <a:srgbClr val="8CEB35"/>
                </a:solidFill>
              </a:rPr>
              <a:t> </a:t>
            </a:r>
            <a:endParaRPr lang="en-US" sz="2500" dirty="0">
              <a:solidFill>
                <a:srgbClr val="8CEB35"/>
              </a:solidFill>
            </a:endParaRPr>
          </a:p>
          <a:p>
            <a:pPr marL="457200" indent="-457200">
              <a:spcBef>
                <a:spcPts val="300"/>
              </a:spcBef>
              <a:spcAft>
                <a:spcPts val="300"/>
              </a:spcAft>
              <a:buFont typeface="Wingdings" panose="05000000000000000000" pitchFamily="2" charset="2"/>
              <a:buChar char="ü"/>
            </a:pPr>
            <a:r>
              <a:rPr lang="en-US" sz="2200" dirty="0">
                <a:solidFill>
                  <a:schemeClr val="bg1"/>
                </a:solidFill>
              </a:rPr>
              <a:t>Iron-rich Cumin is one of the most used spices in the world, and especially in India and Asia.</a:t>
            </a:r>
          </a:p>
          <a:p>
            <a:pPr marL="457200" indent="-457200">
              <a:spcBef>
                <a:spcPts val="300"/>
              </a:spcBef>
              <a:spcAft>
                <a:spcPts val="300"/>
              </a:spcAft>
              <a:buFont typeface="Wingdings" panose="05000000000000000000" pitchFamily="2" charset="2"/>
              <a:buChar char="ü"/>
            </a:pPr>
            <a:r>
              <a:rPr lang="en-US" sz="2200" dirty="0">
                <a:solidFill>
                  <a:schemeClr val="bg1"/>
                </a:solidFill>
              </a:rPr>
              <a:t>The ancient Egyptians used it in their cuisine and even in their mummification process. And the Greeks have been using it for over 5000 years.</a:t>
            </a:r>
          </a:p>
          <a:p>
            <a:pPr marL="457200" indent="-457200">
              <a:spcBef>
                <a:spcPts val="300"/>
              </a:spcBef>
              <a:spcAft>
                <a:spcPts val="300"/>
              </a:spcAft>
              <a:buFont typeface="Wingdings" panose="05000000000000000000" pitchFamily="2" charset="2"/>
              <a:buChar char="ü"/>
            </a:pPr>
            <a:r>
              <a:rPr lang="en-US" sz="2200" dirty="0">
                <a:solidFill>
                  <a:schemeClr val="bg1"/>
                </a:solidFill>
              </a:rPr>
              <a:t>Cumin seeds come from a flowering plant whose seeds are dried, grinded, and then used.</a:t>
            </a:r>
          </a:p>
          <a:p>
            <a:pPr marL="457200" indent="-457200">
              <a:spcBef>
                <a:spcPts val="300"/>
              </a:spcBef>
              <a:spcAft>
                <a:spcPts val="300"/>
              </a:spcAft>
              <a:buFont typeface="Wingdings" panose="05000000000000000000" pitchFamily="2" charset="2"/>
              <a:buChar char="ü"/>
            </a:pPr>
            <a:r>
              <a:rPr lang="en-US" sz="2200" dirty="0">
                <a:solidFill>
                  <a:schemeClr val="bg1"/>
                </a:solidFill>
              </a:rPr>
              <a:t>It has impressive health benefits including aiding digestion, helping with diabetes, weight loss, fighting bacteria and parasites, and preventing cancer.</a:t>
            </a:r>
          </a:p>
          <a:p>
            <a:pPr marL="457200" indent="-457200">
              <a:spcBef>
                <a:spcPts val="300"/>
              </a:spcBef>
              <a:spcAft>
                <a:spcPts val="300"/>
              </a:spcAft>
              <a:buFont typeface="Wingdings" panose="05000000000000000000" pitchFamily="2" charset="2"/>
              <a:buChar char="ü"/>
            </a:pPr>
            <a:r>
              <a:rPr lang="en-US" sz="2200" dirty="0">
                <a:solidFill>
                  <a:schemeClr val="bg1"/>
                </a:solidFill>
              </a:rPr>
              <a:t>It can also act as an anti-inflammatory and an immunity booster.</a:t>
            </a:r>
          </a:p>
          <a:p>
            <a:pPr marL="457200" indent="-457200">
              <a:spcBef>
                <a:spcPts val="300"/>
              </a:spcBef>
              <a:spcAft>
                <a:spcPts val="300"/>
              </a:spcAft>
              <a:buFont typeface="Wingdings" panose="05000000000000000000" pitchFamily="2" charset="2"/>
              <a:buChar char="ü"/>
            </a:pPr>
            <a:r>
              <a:rPr lang="en-US" sz="2200" dirty="0">
                <a:solidFill>
                  <a:schemeClr val="bg1"/>
                </a:solidFill>
              </a:rPr>
              <a:t>It can be prepared in a variety of ways, one including sprinkling its powder form on sliced potatoes before baking.</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909835" y="202751"/>
            <a:ext cx="9710305"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Natural &amp; Herbal Remedies</a:t>
            </a:r>
            <a:r>
              <a:rPr lang="en-US" sz="4400" dirty="0">
                <a:solidFill>
                  <a:srgbClr val="FFFF00"/>
                </a:solidFill>
              </a:rPr>
              <a:t> </a:t>
            </a:r>
            <a:endParaRPr lang="en-US" b="1" dirty="0">
              <a:solidFill>
                <a:srgbClr val="FF0000"/>
              </a:solidFill>
            </a:endParaRPr>
          </a:p>
        </p:txBody>
      </p:sp>
      <p:pic>
        <p:nvPicPr>
          <p:cNvPr id="8" name="Picture 7">
            <a:extLst>
              <a:ext uri="{FF2B5EF4-FFF2-40B4-BE49-F238E27FC236}">
                <a16:creationId xmlns:a16="http://schemas.microsoft.com/office/drawing/2014/main" id="{4B7222D6-B728-4CD1-9790-04E242127FAE}"/>
              </a:ext>
            </a:extLst>
          </p:cNvPr>
          <p:cNvPicPr>
            <a:picLocks noChangeAspect="1"/>
          </p:cNvPicPr>
          <p:nvPr/>
        </p:nvPicPr>
        <p:blipFill rotWithShape="1">
          <a:blip r:embed="rId3"/>
          <a:srcRect l="15530" t="16628" r="42910" b="26745"/>
          <a:stretch/>
        </p:blipFill>
        <p:spPr>
          <a:xfrm>
            <a:off x="8405751" y="3505200"/>
            <a:ext cx="3513721" cy="2693106"/>
          </a:xfrm>
          <a:prstGeom prst="rect">
            <a:avLst/>
          </a:prstGeom>
        </p:spPr>
      </p:pic>
      <p:pic>
        <p:nvPicPr>
          <p:cNvPr id="11" name="Picture 10">
            <a:extLst>
              <a:ext uri="{FF2B5EF4-FFF2-40B4-BE49-F238E27FC236}">
                <a16:creationId xmlns:a16="http://schemas.microsoft.com/office/drawing/2014/main" id="{5287FF78-0591-4C61-96FB-8EAAD950C54B}"/>
              </a:ext>
            </a:extLst>
          </p:cNvPr>
          <p:cNvPicPr>
            <a:picLocks noChangeAspect="1"/>
          </p:cNvPicPr>
          <p:nvPr/>
        </p:nvPicPr>
        <p:blipFill rotWithShape="1">
          <a:blip r:embed="rId4"/>
          <a:srcRect l="36731" t="35130" r="36922" b="35824"/>
          <a:stretch/>
        </p:blipFill>
        <p:spPr>
          <a:xfrm>
            <a:off x="8405750" y="972192"/>
            <a:ext cx="3517377" cy="2181316"/>
          </a:xfrm>
          <a:prstGeom prst="rect">
            <a:avLst/>
          </a:prstGeom>
        </p:spPr>
      </p:pic>
    </p:spTree>
    <p:extLst>
      <p:ext uri="{BB962C8B-B14F-4D97-AF65-F5344CB8AC3E}">
        <p14:creationId xmlns:p14="http://schemas.microsoft.com/office/powerpoint/2010/main" val="244947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4346088" y="1301675"/>
            <a:ext cx="7308029" cy="5247590"/>
          </a:xfrm>
          <a:prstGeom prst="rect">
            <a:avLst/>
          </a:prstGeom>
          <a:noFill/>
        </p:spPr>
        <p:txBody>
          <a:bodyPr wrap="square" rtlCol="0">
            <a:spAutoFit/>
          </a:bodyPr>
          <a:lstStyle/>
          <a:p>
            <a:pPr>
              <a:spcBef>
                <a:spcPts val="300"/>
              </a:spcBef>
              <a:spcAft>
                <a:spcPts val="300"/>
              </a:spcAft>
            </a:pPr>
            <a:r>
              <a:rPr lang="en-US" sz="3200" b="1" dirty="0">
                <a:solidFill>
                  <a:srgbClr val="8CEB35"/>
                </a:solidFill>
              </a:rPr>
              <a:t>Aloe Vera </a:t>
            </a:r>
            <a:r>
              <a:rPr lang="en-US" sz="3200" dirty="0">
                <a:solidFill>
                  <a:srgbClr val="8CEB35"/>
                </a:solidFill>
              </a:rPr>
              <a:t>(medicinal plant)</a:t>
            </a:r>
            <a:r>
              <a:rPr lang="en-US" sz="3200" b="1" dirty="0">
                <a:solidFill>
                  <a:srgbClr val="8CEB35"/>
                </a:solidFill>
              </a:rPr>
              <a:t> </a:t>
            </a:r>
            <a:endParaRPr lang="en-US" sz="3200" dirty="0">
              <a:solidFill>
                <a:srgbClr val="8CEB35"/>
              </a:solidFill>
            </a:endParaRPr>
          </a:p>
          <a:p>
            <a:pPr marL="457200" indent="-457200">
              <a:spcBef>
                <a:spcPts val="300"/>
              </a:spcBef>
              <a:spcAft>
                <a:spcPts val="300"/>
              </a:spcAft>
              <a:buFont typeface="Wingdings" panose="05000000000000000000" pitchFamily="2" charset="2"/>
              <a:buChar char="ü"/>
            </a:pPr>
            <a:r>
              <a:rPr lang="en-US" sz="2400" dirty="0">
                <a:solidFill>
                  <a:schemeClr val="bg1"/>
                </a:solidFill>
              </a:rPr>
              <a:t>Aloe Vero is a very versatile and popular plant that is used for multiple purposes around the world.</a:t>
            </a:r>
          </a:p>
          <a:p>
            <a:pPr marL="457200" indent="-457200">
              <a:spcBef>
                <a:spcPts val="300"/>
              </a:spcBef>
              <a:spcAft>
                <a:spcPts val="300"/>
              </a:spcAft>
              <a:buFont typeface="Wingdings" panose="05000000000000000000" pitchFamily="2" charset="2"/>
              <a:buChar char="ü"/>
            </a:pPr>
            <a:r>
              <a:rPr lang="en-US" sz="2400" dirty="0">
                <a:solidFill>
                  <a:schemeClr val="bg1"/>
                </a:solidFill>
              </a:rPr>
              <a:t>It is used to treat skin ailments such as cuts, burns, rashes, dry skin, eczema, and sunburns.</a:t>
            </a:r>
          </a:p>
          <a:p>
            <a:pPr marL="457200" indent="-457200">
              <a:spcBef>
                <a:spcPts val="300"/>
              </a:spcBef>
              <a:spcAft>
                <a:spcPts val="300"/>
              </a:spcAft>
              <a:buFont typeface="Wingdings" panose="05000000000000000000" pitchFamily="2" charset="2"/>
              <a:buChar char="ü"/>
            </a:pPr>
            <a:r>
              <a:rPr lang="en-US" sz="2400" dirty="0">
                <a:solidFill>
                  <a:schemeClr val="bg1"/>
                </a:solidFill>
              </a:rPr>
              <a:t>It is a key ingredient in many beauty and skin care products such as lotions to soften and moisturize the skin.</a:t>
            </a:r>
          </a:p>
          <a:p>
            <a:pPr marL="457200" indent="-457200">
              <a:spcBef>
                <a:spcPts val="300"/>
              </a:spcBef>
              <a:spcAft>
                <a:spcPts val="300"/>
              </a:spcAft>
              <a:buFont typeface="Wingdings" panose="05000000000000000000" pitchFamily="2" charset="2"/>
              <a:buChar char="ü"/>
            </a:pPr>
            <a:r>
              <a:rPr lang="en-US" sz="2400" dirty="0">
                <a:solidFill>
                  <a:schemeClr val="bg1"/>
                </a:solidFill>
              </a:rPr>
              <a:t>It is very safe for use on children.</a:t>
            </a:r>
          </a:p>
          <a:p>
            <a:pPr marL="457200" indent="-457200">
              <a:spcBef>
                <a:spcPts val="300"/>
              </a:spcBef>
              <a:spcAft>
                <a:spcPts val="300"/>
              </a:spcAft>
              <a:buFont typeface="Wingdings" panose="05000000000000000000" pitchFamily="2" charset="2"/>
              <a:buChar char="ü"/>
            </a:pPr>
            <a:endParaRPr lang="en-US" sz="2400" dirty="0">
              <a:solidFill>
                <a:schemeClr val="bg1"/>
              </a:solidFill>
            </a:endParaRPr>
          </a:p>
          <a:p>
            <a:pPr marL="457200" indent="-457200">
              <a:spcBef>
                <a:spcPts val="300"/>
              </a:spcBef>
              <a:spcAft>
                <a:spcPts val="300"/>
              </a:spcAft>
              <a:buFont typeface="Wingdings" panose="05000000000000000000" pitchFamily="2" charset="2"/>
              <a:buChar char="ü"/>
            </a:pPr>
            <a:endParaRPr lang="en-US" sz="24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038927" y="396388"/>
            <a:ext cx="9710305"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Natural &amp; Herbal Remedies</a:t>
            </a:r>
            <a:r>
              <a:rPr lang="en-US" sz="4400" dirty="0">
                <a:solidFill>
                  <a:srgbClr val="FFFF00"/>
                </a:solidFill>
              </a:rPr>
              <a:t> </a:t>
            </a:r>
            <a:endParaRPr lang="en-US" b="1" dirty="0">
              <a:solidFill>
                <a:srgbClr val="FF0000"/>
              </a:solidFill>
            </a:endParaRPr>
          </a:p>
        </p:txBody>
      </p:sp>
      <p:pic>
        <p:nvPicPr>
          <p:cNvPr id="5" name="Picture 4">
            <a:extLst>
              <a:ext uri="{FF2B5EF4-FFF2-40B4-BE49-F238E27FC236}">
                <a16:creationId xmlns:a16="http://schemas.microsoft.com/office/drawing/2014/main" id="{E72F3FAC-7C4E-4CD8-96A1-EF20C1040D27}"/>
              </a:ext>
            </a:extLst>
          </p:cNvPr>
          <p:cNvPicPr>
            <a:picLocks noChangeAspect="1"/>
          </p:cNvPicPr>
          <p:nvPr/>
        </p:nvPicPr>
        <p:blipFill rotWithShape="1">
          <a:blip r:embed="rId3">
            <a:extLst>
              <a:ext uri="{28A0092B-C50C-407E-A947-70E740481C1C}">
                <a14:useLocalDpi xmlns:a14="http://schemas.microsoft.com/office/drawing/2010/main" val="0"/>
              </a:ext>
            </a:extLst>
          </a:blip>
          <a:srcRect l="10765" r="4172"/>
          <a:stretch/>
        </p:blipFill>
        <p:spPr>
          <a:xfrm>
            <a:off x="204396" y="2246779"/>
            <a:ext cx="3840480" cy="3009900"/>
          </a:xfrm>
          <a:prstGeom prst="rect">
            <a:avLst/>
          </a:prstGeom>
        </p:spPr>
      </p:pic>
      <p:sp>
        <p:nvSpPr>
          <p:cNvPr id="7" name="TextBox 6">
            <a:extLst>
              <a:ext uri="{FF2B5EF4-FFF2-40B4-BE49-F238E27FC236}">
                <a16:creationId xmlns:a16="http://schemas.microsoft.com/office/drawing/2014/main" id="{7BB2BE3E-E32E-4B8A-AF96-A63DF907D1BC}"/>
              </a:ext>
            </a:extLst>
          </p:cNvPr>
          <p:cNvSpPr txBox="1"/>
          <p:nvPr/>
        </p:nvSpPr>
        <p:spPr>
          <a:xfrm>
            <a:off x="881230" y="5472047"/>
            <a:ext cx="10429540" cy="1077218"/>
          </a:xfrm>
          <a:prstGeom prst="rect">
            <a:avLst/>
          </a:prstGeom>
          <a:noFill/>
        </p:spPr>
        <p:txBody>
          <a:bodyPr wrap="square" rtlCol="0">
            <a:spAutoFit/>
          </a:bodyPr>
          <a:lstStyle/>
          <a:p>
            <a:r>
              <a:rPr lang="en-US" sz="3200" dirty="0">
                <a:solidFill>
                  <a:schemeClr val="bg1"/>
                </a:solidFill>
              </a:rPr>
              <a:t>Lets’ watch </a:t>
            </a:r>
            <a:r>
              <a:rPr lang="en-US" sz="3200" b="1" dirty="0">
                <a:solidFill>
                  <a:srgbClr val="FF0000"/>
                </a:solidFill>
              </a:rPr>
              <a:t>2 videos</a:t>
            </a:r>
            <a:r>
              <a:rPr lang="en-US" sz="3200" dirty="0">
                <a:solidFill>
                  <a:schemeClr val="bg1"/>
                </a:solidFill>
              </a:rPr>
              <a:t>: </a:t>
            </a:r>
            <a:r>
              <a:rPr lang="en-US" sz="3200" dirty="0">
                <a:solidFill>
                  <a:srgbClr val="FBD679"/>
                </a:solidFill>
              </a:rPr>
              <a:t>How it can be used to treat sunburns </a:t>
            </a:r>
            <a:r>
              <a:rPr lang="en-US" sz="3200" dirty="0">
                <a:solidFill>
                  <a:schemeClr val="bg1"/>
                </a:solidFill>
              </a:rPr>
              <a:t>&amp; </a:t>
            </a:r>
            <a:r>
              <a:rPr lang="en-US" sz="3200" dirty="0">
                <a:solidFill>
                  <a:srgbClr val="FBD679"/>
                </a:solidFill>
              </a:rPr>
              <a:t>10 ways it can be used</a:t>
            </a:r>
            <a:r>
              <a:rPr lang="en-US" sz="3200" dirty="0">
                <a:solidFill>
                  <a:schemeClr val="bg1"/>
                </a:solidFill>
              </a:rPr>
              <a:t>. </a:t>
            </a:r>
          </a:p>
        </p:txBody>
      </p:sp>
    </p:spTree>
    <p:extLst>
      <p:ext uri="{BB962C8B-B14F-4D97-AF65-F5344CB8AC3E}">
        <p14:creationId xmlns:p14="http://schemas.microsoft.com/office/powerpoint/2010/main" val="89599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1804</Words>
  <Application>Microsoft Office PowerPoint</Application>
  <PresentationFormat>Widescreen</PresentationFormat>
  <Paragraphs>217</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437</cp:revision>
  <dcterms:created xsi:type="dcterms:W3CDTF">2020-05-14T05:07:44Z</dcterms:created>
  <dcterms:modified xsi:type="dcterms:W3CDTF">2020-11-14T02:35:06Z</dcterms:modified>
</cp:coreProperties>
</file>