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0" r:id="rId3"/>
    <p:sldId id="271" r:id="rId4"/>
    <p:sldId id="266" r:id="rId5"/>
    <p:sldId id="268" r:id="rId6"/>
    <p:sldId id="272" r:id="rId7"/>
    <p:sldId id="273" r:id="rId8"/>
    <p:sldId id="274" r:id="rId9"/>
    <p:sldId id="275" r:id="rId10"/>
    <p:sldId id="276" r:id="rId11"/>
    <p:sldId id="277" r:id="rId12"/>
    <p:sldId id="278" r:id="rId13"/>
    <p:sldId id="279" r:id="rId14"/>
    <p:sldId id="281" r:id="rId15"/>
    <p:sldId id="284" r:id="rId16"/>
    <p:sldId id="282" r:id="rId17"/>
    <p:sldId id="283" r:id="rId18"/>
    <p:sldId id="286" r:id="rId19"/>
    <p:sldId id="285" r:id="rId20"/>
    <p:sldId id="280" r:id="rId21"/>
    <p:sldId id="287" r:id="rId22"/>
    <p:sldId id="288" r:id="rId23"/>
    <p:sldId id="289" r:id="rId24"/>
    <p:sldId id="291" r:id="rId25"/>
    <p:sldId id="292"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EB35"/>
    <a:srgbClr val="FEE6FC"/>
    <a:srgbClr val="F9B817"/>
    <a:srgbClr val="FBD679"/>
    <a:srgbClr val="FAC644"/>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79900" autoAdjust="0"/>
  </p:normalViewPr>
  <p:slideViewPr>
    <p:cSldViewPr snapToGrid="0">
      <p:cViewPr varScale="1">
        <p:scale>
          <a:sx n="42" d="100"/>
          <a:sy n="42" d="100"/>
        </p:scale>
        <p:origin x="109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C7D53-ADEF-47E4-8016-E800EBCC60A8}" type="datetimeFigureOut">
              <a:rPr lang="en-US" smtClean="0"/>
              <a:t>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79528-87EF-4D8F-8D8C-DB9CFB6E3D65}" type="slidenum">
              <a:rPr lang="en-US" smtClean="0"/>
              <a:t>‹#›</a:t>
            </a:fld>
            <a:endParaRPr lang="en-US"/>
          </a:p>
        </p:txBody>
      </p:sp>
    </p:spTree>
    <p:extLst>
      <p:ext uri="{BB962C8B-B14F-4D97-AF65-F5344CB8AC3E}">
        <p14:creationId xmlns:p14="http://schemas.microsoft.com/office/powerpoint/2010/main" val="1152646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15 min.</a:t>
            </a:r>
          </a:p>
          <a:p>
            <a:endParaRPr lang="en-US" b="1" dirty="0"/>
          </a:p>
        </p:txBody>
      </p:sp>
      <p:sp>
        <p:nvSpPr>
          <p:cNvPr id="4" name="Slide Number Placeholder 3"/>
          <p:cNvSpPr>
            <a:spLocks noGrp="1"/>
          </p:cNvSpPr>
          <p:nvPr>
            <p:ph type="sldNum" sz="quarter" idx="5"/>
          </p:nvPr>
        </p:nvSpPr>
        <p:spPr/>
        <p:txBody>
          <a:bodyPr/>
          <a:lstStyle/>
          <a:p>
            <a:fld id="{5E479528-87EF-4D8F-8D8C-DB9CFB6E3D65}" type="slidenum">
              <a:rPr lang="en-US" smtClean="0"/>
              <a:t>2</a:t>
            </a:fld>
            <a:endParaRPr lang="en-US"/>
          </a:p>
        </p:txBody>
      </p:sp>
    </p:spTree>
    <p:extLst>
      <p:ext uri="{BB962C8B-B14F-4D97-AF65-F5344CB8AC3E}">
        <p14:creationId xmlns:p14="http://schemas.microsoft.com/office/powerpoint/2010/main" val="1986155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5-6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11</a:t>
            </a:fld>
            <a:endParaRPr lang="en-US"/>
          </a:p>
        </p:txBody>
      </p:sp>
    </p:spTree>
    <p:extLst>
      <p:ext uri="{BB962C8B-B14F-4D97-AF65-F5344CB8AC3E}">
        <p14:creationId xmlns:p14="http://schemas.microsoft.com/office/powerpoint/2010/main" val="636262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8 min.</a:t>
            </a:r>
          </a:p>
          <a:p>
            <a:endParaRPr lang="en-US" dirty="0"/>
          </a:p>
          <a:p>
            <a:r>
              <a:rPr lang="en-US" dirty="0"/>
              <a:t>https://psy-minds.com/indigenous-tribes-shamanic-traditions/</a:t>
            </a:r>
          </a:p>
          <a:p>
            <a:r>
              <a:rPr lang="en-US" b="1" dirty="0"/>
              <a:t>Hmong</a:t>
            </a:r>
            <a:r>
              <a:rPr lang="en-US" dirty="0"/>
              <a:t>: https://en.wikipedia.org/wiki/Hmong_people</a:t>
            </a:r>
          </a:p>
          <a:p>
            <a:r>
              <a:rPr lang="en-US" b="1" dirty="0"/>
              <a:t>Miao</a:t>
            </a:r>
            <a:r>
              <a:rPr lang="en-US" dirty="0"/>
              <a:t>: http://en.people.cn/102759/7567633.html</a:t>
            </a:r>
          </a:p>
          <a:p>
            <a:endParaRPr lang="en-US" b="1" u="sng" dirty="0"/>
          </a:p>
          <a:p>
            <a:r>
              <a:rPr lang="en-US" b="1" u="sng" dirty="0"/>
              <a:t>Videos:</a:t>
            </a:r>
          </a:p>
          <a:p>
            <a:r>
              <a:rPr lang="en-US" dirty="0"/>
              <a:t>- </a:t>
            </a:r>
            <a:r>
              <a:rPr lang="en-US" b="1" dirty="0"/>
              <a:t>Hmong Shaman Performs Healing Ritual, by </a:t>
            </a:r>
            <a:r>
              <a:rPr lang="en-US" b="1" dirty="0" err="1"/>
              <a:t>Niftic</a:t>
            </a:r>
            <a:r>
              <a:rPr lang="en-US" b="1" dirty="0"/>
              <a:t>, </a:t>
            </a:r>
            <a:r>
              <a:rPr lang="en-US" dirty="0"/>
              <a:t>https://www.youtube.com/watch?v=e3rtdkZNy1Q</a:t>
            </a:r>
          </a:p>
          <a:p>
            <a:r>
              <a:rPr lang="en-US" dirty="0"/>
              <a:t>- </a:t>
            </a:r>
            <a:r>
              <a:rPr lang="en-US" b="1" dirty="0"/>
              <a:t>Shaman Performs Rite to Protect a Man’s Soul From the Underworld, by National Geographic, </a:t>
            </a:r>
            <a:r>
              <a:rPr lang="en-US" dirty="0"/>
              <a:t>https://www.youtube.com/watch?v=3UxIXIi1kR0</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12</a:t>
            </a:fld>
            <a:endParaRPr lang="en-US"/>
          </a:p>
        </p:txBody>
      </p:sp>
    </p:spTree>
    <p:extLst>
      <p:ext uri="{BB962C8B-B14F-4D97-AF65-F5344CB8AC3E}">
        <p14:creationId xmlns:p14="http://schemas.microsoft.com/office/powerpoint/2010/main" val="4082166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8-9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u="sng" dirty="0"/>
              <a:t>Articles</a:t>
            </a:r>
            <a:r>
              <a:rPr lang="en-US" dirty="0"/>
              <a:t>:</a:t>
            </a:r>
          </a:p>
          <a:p>
            <a:r>
              <a:rPr lang="en-US" dirty="0"/>
              <a:t>- The Guardian - </a:t>
            </a:r>
            <a:r>
              <a:rPr lang="en-US" b="1" dirty="0"/>
              <a:t>Former herder reveals perils of being a shaman in atheist China</a:t>
            </a:r>
            <a:r>
              <a:rPr lang="en-US" dirty="0"/>
              <a:t>, https://www.theguardian.com/world/2013/sep/20/china-mongolia-shaman-mining-town</a:t>
            </a:r>
          </a:p>
          <a:p>
            <a:r>
              <a:rPr lang="en-US" dirty="0"/>
              <a:t>- </a:t>
            </a:r>
            <a:r>
              <a:rPr lang="en-US" b="1" dirty="0"/>
              <a:t>Sacred Sites of Mongolian Shamanism</a:t>
            </a:r>
            <a:r>
              <a:rPr lang="en-US" dirty="0"/>
              <a:t>, https://sacredsites.com/asia/mongolia/mongolian_shamanism.html</a:t>
            </a:r>
          </a:p>
          <a:p>
            <a:r>
              <a:rPr lang="en-US" dirty="0"/>
              <a:t>   - Additional photographs), https://sacredsites.com/asia/mongolia/mongolian_shamanism_additional_photos.html</a:t>
            </a:r>
          </a:p>
          <a:p>
            <a:r>
              <a:rPr lang="en-US" b="1" dirty="0"/>
              <a:t>Image</a:t>
            </a:r>
            <a:r>
              <a:rPr lang="en-US" dirty="0"/>
              <a:t> source: BibliotecaPleyades.net – Shamanism, https://www.bibliotecapleyades.net/cienciareal/esp_chaman_52.htm</a:t>
            </a:r>
          </a:p>
          <a:p>
            <a:endParaRPr lang="en-US" b="1" u="sng" dirty="0"/>
          </a:p>
          <a:p>
            <a:r>
              <a:rPr lang="en-US" b="1" u="sng" dirty="0"/>
              <a:t>Videos:</a:t>
            </a:r>
          </a:p>
          <a:p>
            <a:r>
              <a:rPr lang="en-US" dirty="0"/>
              <a:t>- </a:t>
            </a:r>
            <a:r>
              <a:rPr lang="en-US" b="1" dirty="0"/>
              <a:t>A Mongolian shaman in atheist China, by The Guardian, </a:t>
            </a:r>
            <a:r>
              <a:rPr lang="en-US" b="0" dirty="0"/>
              <a:t>https://www.youtube.com/watch?v=UlOMzHMG73c</a:t>
            </a:r>
          </a:p>
          <a:p>
            <a:r>
              <a:rPr lang="en-US" dirty="0"/>
              <a:t>- </a:t>
            </a:r>
            <a:r>
              <a:rPr lang="en-US" b="1" dirty="0"/>
              <a:t>Ceremony - Mongolian Shaman by Thomas </a:t>
            </a:r>
            <a:r>
              <a:rPr lang="en-US" b="1" dirty="0" err="1"/>
              <a:t>Simoen</a:t>
            </a:r>
            <a:r>
              <a:rPr lang="en-US" b="1" dirty="0"/>
              <a:t> (Around </a:t>
            </a:r>
            <a:r>
              <a:rPr lang="en-US" b="1" dirty="0" err="1"/>
              <a:t>Khosgol</a:t>
            </a:r>
            <a:r>
              <a:rPr lang="en-US" b="1" dirty="0"/>
              <a:t> Lake - Mongolia), </a:t>
            </a:r>
            <a:r>
              <a:rPr lang="en-US" b="0" dirty="0"/>
              <a:t>https://www.youtube.com/watch?v=JHa0ToOe0dE</a:t>
            </a:r>
          </a:p>
        </p:txBody>
      </p:sp>
      <p:sp>
        <p:nvSpPr>
          <p:cNvPr id="4" name="Slide Number Placeholder 3"/>
          <p:cNvSpPr>
            <a:spLocks noGrp="1"/>
          </p:cNvSpPr>
          <p:nvPr>
            <p:ph type="sldNum" sz="quarter" idx="5"/>
          </p:nvPr>
        </p:nvSpPr>
        <p:spPr/>
        <p:txBody>
          <a:bodyPr/>
          <a:lstStyle/>
          <a:p>
            <a:fld id="{5E479528-87EF-4D8F-8D8C-DB9CFB6E3D65}" type="slidenum">
              <a:rPr lang="en-US" smtClean="0"/>
              <a:t>13</a:t>
            </a:fld>
            <a:endParaRPr lang="en-US"/>
          </a:p>
        </p:txBody>
      </p:sp>
    </p:spTree>
    <p:extLst>
      <p:ext uri="{BB962C8B-B14F-4D97-AF65-F5344CB8AC3E}">
        <p14:creationId xmlns:p14="http://schemas.microsoft.com/office/powerpoint/2010/main" val="344298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u="sng" dirty="0"/>
              <a:t>Article</a:t>
            </a:r>
            <a:r>
              <a:rPr lang="en-US" dirty="0"/>
              <a:t>:</a:t>
            </a:r>
          </a:p>
          <a:p>
            <a:r>
              <a:rPr lang="en-US" dirty="0"/>
              <a:t>- The Siberian Times - </a:t>
            </a:r>
            <a:r>
              <a:rPr lang="en-US" b="1" dirty="0"/>
              <a:t>Shamans rouse the ancient Siberian spirits</a:t>
            </a:r>
            <a:r>
              <a:rPr lang="en-US" b="0" dirty="0"/>
              <a:t>, http://siberiantimes.com/other/others/features/shamans-rouse-the-ancient-siberian-spirits/</a:t>
            </a:r>
          </a:p>
        </p:txBody>
      </p:sp>
      <p:sp>
        <p:nvSpPr>
          <p:cNvPr id="4" name="Slide Number Placeholder 3"/>
          <p:cNvSpPr>
            <a:spLocks noGrp="1"/>
          </p:cNvSpPr>
          <p:nvPr>
            <p:ph type="sldNum" sz="quarter" idx="5"/>
          </p:nvPr>
        </p:nvSpPr>
        <p:spPr/>
        <p:txBody>
          <a:bodyPr/>
          <a:lstStyle/>
          <a:p>
            <a:fld id="{5E479528-87EF-4D8F-8D8C-DB9CFB6E3D65}" type="slidenum">
              <a:rPr lang="en-US" smtClean="0"/>
              <a:t>14</a:t>
            </a:fld>
            <a:endParaRPr lang="en-US"/>
          </a:p>
        </p:txBody>
      </p:sp>
    </p:spTree>
    <p:extLst>
      <p:ext uri="{BB962C8B-B14F-4D97-AF65-F5344CB8AC3E}">
        <p14:creationId xmlns:p14="http://schemas.microsoft.com/office/powerpoint/2010/main" val="573484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5E479528-87EF-4D8F-8D8C-DB9CFB6E3D65}" type="slidenum">
              <a:rPr lang="en-US" smtClean="0"/>
              <a:t>15</a:t>
            </a:fld>
            <a:endParaRPr lang="en-US"/>
          </a:p>
        </p:txBody>
      </p:sp>
    </p:spTree>
    <p:extLst>
      <p:ext uri="{BB962C8B-B14F-4D97-AF65-F5344CB8AC3E}">
        <p14:creationId xmlns:p14="http://schemas.microsoft.com/office/powerpoint/2010/main" val="4183491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5E479528-87EF-4D8F-8D8C-DB9CFB6E3D65}" type="slidenum">
              <a:rPr lang="en-US" smtClean="0"/>
              <a:t>16</a:t>
            </a:fld>
            <a:endParaRPr lang="en-US"/>
          </a:p>
        </p:txBody>
      </p:sp>
    </p:spTree>
    <p:extLst>
      <p:ext uri="{BB962C8B-B14F-4D97-AF65-F5344CB8AC3E}">
        <p14:creationId xmlns:p14="http://schemas.microsoft.com/office/powerpoint/2010/main" val="238546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5E479528-87EF-4D8F-8D8C-DB9CFB6E3D65}" type="slidenum">
              <a:rPr lang="en-US" smtClean="0"/>
              <a:t>17</a:t>
            </a:fld>
            <a:endParaRPr lang="en-US"/>
          </a:p>
        </p:txBody>
      </p:sp>
    </p:spTree>
    <p:extLst>
      <p:ext uri="{BB962C8B-B14F-4D97-AF65-F5344CB8AC3E}">
        <p14:creationId xmlns:p14="http://schemas.microsoft.com/office/powerpoint/2010/main" val="3122896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5E479528-87EF-4D8F-8D8C-DB9CFB6E3D65}" type="slidenum">
              <a:rPr lang="en-US" smtClean="0"/>
              <a:t>18</a:t>
            </a:fld>
            <a:endParaRPr lang="en-US"/>
          </a:p>
        </p:txBody>
      </p:sp>
    </p:spTree>
    <p:extLst>
      <p:ext uri="{BB962C8B-B14F-4D97-AF65-F5344CB8AC3E}">
        <p14:creationId xmlns:p14="http://schemas.microsoft.com/office/powerpoint/2010/main" val="2300332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5E479528-87EF-4D8F-8D8C-DB9CFB6E3D65}" type="slidenum">
              <a:rPr lang="en-US" smtClean="0"/>
              <a:t>19</a:t>
            </a:fld>
            <a:endParaRPr lang="en-US"/>
          </a:p>
        </p:txBody>
      </p:sp>
    </p:spTree>
    <p:extLst>
      <p:ext uri="{BB962C8B-B14F-4D97-AF65-F5344CB8AC3E}">
        <p14:creationId xmlns:p14="http://schemas.microsoft.com/office/powerpoint/2010/main" val="1573371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12-15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20</a:t>
            </a:fld>
            <a:endParaRPr lang="en-US"/>
          </a:p>
        </p:txBody>
      </p:sp>
    </p:spTree>
    <p:extLst>
      <p:ext uri="{BB962C8B-B14F-4D97-AF65-F5344CB8AC3E}">
        <p14:creationId xmlns:p14="http://schemas.microsoft.com/office/powerpoint/2010/main" val="3160929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15 min.</a:t>
            </a:r>
          </a:p>
          <a:p>
            <a:endParaRPr lang="en-US" b="1" dirty="0"/>
          </a:p>
        </p:txBody>
      </p:sp>
      <p:sp>
        <p:nvSpPr>
          <p:cNvPr id="4" name="Slide Number Placeholder 3"/>
          <p:cNvSpPr>
            <a:spLocks noGrp="1"/>
          </p:cNvSpPr>
          <p:nvPr>
            <p:ph type="sldNum" sz="quarter" idx="5"/>
          </p:nvPr>
        </p:nvSpPr>
        <p:spPr/>
        <p:txBody>
          <a:bodyPr/>
          <a:lstStyle/>
          <a:p>
            <a:fld id="{5E479528-87EF-4D8F-8D8C-DB9CFB6E3D65}" type="slidenum">
              <a:rPr lang="en-US" smtClean="0"/>
              <a:t>3</a:t>
            </a:fld>
            <a:endParaRPr lang="en-US"/>
          </a:p>
        </p:txBody>
      </p:sp>
    </p:spTree>
    <p:extLst>
      <p:ext uri="{BB962C8B-B14F-4D97-AF65-F5344CB8AC3E}">
        <p14:creationId xmlns:p14="http://schemas.microsoft.com/office/powerpoint/2010/main" val="1517611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21</a:t>
            </a:fld>
            <a:endParaRPr lang="en-US"/>
          </a:p>
        </p:txBody>
      </p:sp>
    </p:spTree>
    <p:extLst>
      <p:ext uri="{BB962C8B-B14F-4D97-AF65-F5344CB8AC3E}">
        <p14:creationId xmlns:p14="http://schemas.microsoft.com/office/powerpoint/2010/main" val="2204096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min.</a:t>
            </a:r>
          </a:p>
          <a:p>
            <a:endParaRPr lang="en-US" dirty="0"/>
          </a:p>
          <a:p>
            <a:r>
              <a:rPr lang="en-US" dirty="0"/>
              <a:t>https://www.cbsnews.com/news/how-we-see-heaven-and-hell/</a:t>
            </a:r>
          </a:p>
        </p:txBody>
      </p:sp>
      <p:sp>
        <p:nvSpPr>
          <p:cNvPr id="4" name="Slide Number Placeholder 3"/>
          <p:cNvSpPr>
            <a:spLocks noGrp="1"/>
          </p:cNvSpPr>
          <p:nvPr>
            <p:ph type="sldNum" sz="quarter" idx="5"/>
          </p:nvPr>
        </p:nvSpPr>
        <p:spPr/>
        <p:txBody>
          <a:bodyPr/>
          <a:lstStyle/>
          <a:p>
            <a:fld id="{5E479528-87EF-4D8F-8D8C-DB9CFB6E3D65}" type="slidenum">
              <a:rPr lang="en-US" smtClean="0"/>
              <a:t>22</a:t>
            </a:fld>
            <a:endParaRPr lang="en-US"/>
          </a:p>
        </p:txBody>
      </p:sp>
    </p:spTree>
    <p:extLst>
      <p:ext uri="{BB962C8B-B14F-4D97-AF65-F5344CB8AC3E}">
        <p14:creationId xmlns:p14="http://schemas.microsoft.com/office/powerpoint/2010/main" val="3675927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min.</a:t>
            </a:r>
          </a:p>
          <a:p>
            <a:endParaRPr lang="en-US" dirty="0"/>
          </a:p>
          <a:p>
            <a:r>
              <a:rPr lang="en-US" b="1" dirty="0"/>
              <a:t>1 - Earthly </a:t>
            </a:r>
            <a:r>
              <a:rPr lang="en-US" b="0" dirty="0"/>
              <a:t>(best art):</a:t>
            </a:r>
          </a:p>
          <a:p>
            <a:r>
              <a:rPr lang="en-US" b="0" dirty="0"/>
              <a:t>      </a:t>
            </a:r>
            <a:r>
              <a:rPr lang="en-US" b="1" dirty="0"/>
              <a:t>Wenzel Peter, Adam and Eve in the Garden of Eden</a:t>
            </a:r>
          </a:p>
          <a:p>
            <a:r>
              <a:rPr lang="en-US" b="0" dirty="0"/>
              <a:t>      https://biblicalmiracles.blogspot.com/2011/12/adam-and-eve-in-garden-of-eden.html</a:t>
            </a:r>
          </a:p>
          <a:p>
            <a:r>
              <a:rPr lang="en-US" b="0" dirty="0"/>
              <a:t>      http://www.museivaticani.va/content/museivaticani/en/collezioni/musei/la-pinacoteca/sala-xvi---secolo-xix/wenzel-peter--adamo-ed-eva-nel-paradiso-terrestre.html</a:t>
            </a:r>
          </a:p>
          <a:p>
            <a:r>
              <a:rPr lang="en-US" b="0" dirty="0"/>
              <a:t>      https://www.pinterest.com/pin/335799715937826305/</a:t>
            </a:r>
          </a:p>
          <a:p>
            <a:r>
              <a:rPr lang="en-US" b="0" dirty="0"/>
              <a:t>      http://www.artcyclopedia.com/artists/peter_wenzel.html</a:t>
            </a:r>
          </a:p>
        </p:txBody>
      </p:sp>
      <p:sp>
        <p:nvSpPr>
          <p:cNvPr id="4" name="Slide Number Placeholder 3"/>
          <p:cNvSpPr>
            <a:spLocks noGrp="1"/>
          </p:cNvSpPr>
          <p:nvPr>
            <p:ph type="sldNum" sz="quarter" idx="5"/>
          </p:nvPr>
        </p:nvSpPr>
        <p:spPr/>
        <p:txBody>
          <a:bodyPr/>
          <a:lstStyle/>
          <a:p>
            <a:fld id="{5E479528-87EF-4D8F-8D8C-DB9CFB6E3D65}" type="slidenum">
              <a:rPr lang="en-US" smtClean="0"/>
              <a:t>23</a:t>
            </a:fld>
            <a:endParaRPr lang="en-US"/>
          </a:p>
        </p:txBody>
      </p:sp>
    </p:spTree>
    <p:extLst>
      <p:ext uri="{BB962C8B-B14F-4D97-AF65-F5344CB8AC3E}">
        <p14:creationId xmlns:p14="http://schemas.microsoft.com/office/powerpoint/2010/main" val="1996998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min.</a:t>
            </a:r>
          </a:p>
          <a:p>
            <a:endParaRPr lang="en-US" dirty="0"/>
          </a:p>
          <a:p>
            <a:r>
              <a:rPr lang="en-US" b="1" dirty="0"/>
              <a:t>2 - Heaven (best art):</a:t>
            </a:r>
          </a:p>
          <a:p>
            <a:r>
              <a:rPr lang="en-US" b="0" dirty="0"/>
              <a:t>      </a:t>
            </a:r>
            <a:r>
              <a:rPr lang="en-US" b="1" dirty="0"/>
              <a:t>Assumption of the virgin </a:t>
            </a:r>
            <a:r>
              <a:rPr lang="en-US" b="1" dirty="0" err="1"/>
              <a:t>correggio</a:t>
            </a:r>
            <a:r>
              <a:rPr lang="en-US" b="1" dirty="0"/>
              <a:t>:</a:t>
            </a:r>
          </a:p>
          <a:p>
            <a:r>
              <a:rPr lang="en-US" b="0" dirty="0"/>
              <a:t>     https://smarthistory.org/correggio-assumption-of-the-virgin/</a:t>
            </a:r>
          </a:p>
          <a:p>
            <a:r>
              <a:rPr lang="en-US" b="0" dirty="0"/>
              <a:t>     https://www.khanacademy.org/humanities/renaissance-reformation/high-ren-florence-rome/late-renaissance-venice/a/correggio-assumption-of-the-virgin</a:t>
            </a:r>
          </a:p>
          <a:p>
            <a:r>
              <a:rPr lang="en-US" b="0" dirty="0"/>
              <a:t>     http://www.visual-arts-cork.com/famous-paintings/assumption-correggio.htm</a:t>
            </a:r>
          </a:p>
          <a:p>
            <a:r>
              <a:rPr lang="en-US" b="0" dirty="0"/>
              <a:t>     https://classconnection.s3.amazonaws.com/399/flashcards/510399/jpg/20-191310402924587.jpg</a:t>
            </a:r>
          </a:p>
          <a:p>
            <a:r>
              <a:rPr lang="en-US" b="0" dirty="0"/>
              <a:t>     https://duckduckgo.com/?q=assumption+of+the+virgin+correggio&amp;t=h_&amp;iar=images&amp;iax=images&amp;ia=images&amp;iai=http%3A%2F%2Fimages.traditionalhome.mdpcdn.com%2Fsites%2Ftraditionalhome.com%2Ffiles%2Farticle%2Fcupoladicorreggio.jpg</a:t>
            </a:r>
          </a:p>
          <a:p>
            <a:r>
              <a:rPr lang="en-US" b="0" dirty="0"/>
              <a:t>     https://www.studyblue.com/notes/note/n/chapter-20/deck/996452</a:t>
            </a:r>
          </a:p>
        </p:txBody>
      </p:sp>
      <p:sp>
        <p:nvSpPr>
          <p:cNvPr id="4" name="Slide Number Placeholder 3"/>
          <p:cNvSpPr>
            <a:spLocks noGrp="1"/>
          </p:cNvSpPr>
          <p:nvPr>
            <p:ph type="sldNum" sz="quarter" idx="5"/>
          </p:nvPr>
        </p:nvSpPr>
        <p:spPr/>
        <p:txBody>
          <a:bodyPr/>
          <a:lstStyle/>
          <a:p>
            <a:fld id="{5E479528-87EF-4D8F-8D8C-DB9CFB6E3D65}" type="slidenum">
              <a:rPr lang="en-US" smtClean="0"/>
              <a:t>24</a:t>
            </a:fld>
            <a:endParaRPr lang="en-US"/>
          </a:p>
        </p:txBody>
      </p:sp>
    </p:spTree>
    <p:extLst>
      <p:ext uri="{BB962C8B-B14F-4D97-AF65-F5344CB8AC3E}">
        <p14:creationId xmlns:p14="http://schemas.microsoft.com/office/powerpoint/2010/main" val="515784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min.</a:t>
            </a:r>
          </a:p>
          <a:p>
            <a:endParaRPr lang="en-US" dirty="0"/>
          </a:p>
          <a:p>
            <a:r>
              <a:rPr lang="en-US" b="0" dirty="0"/>
              <a:t>3 - </a:t>
            </a:r>
            <a:r>
              <a:rPr lang="en-US" b="1" dirty="0"/>
              <a:t>Hell (best art): </a:t>
            </a:r>
          </a:p>
          <a:p>
            <a:r>
              <a:rPr lang="en-US" b="0" dirty="0"/>
              <a:t>     Seven Gates to Hell (author - not sure?)</a:t>
            </a:r>
          </a:p>
          <a:p>
            <a:r>
              <a:rPr lang="en-US" b="0" dirty="0"/>
              <a:t>     http://pre-gebelin.blogspot.com/2012/08/the-first-tarot-aficionado.html</a:t>
            </a:r>
          </a:p>
          <a:p>
            <a:r>
              <a:rPr lang="en-US" b="0" dirty="0"/>
              <a:t>     https://www.pinterest.com/pin/432486370438036395/</a:t>
            </a:r>
          </a:p>
        </p:txBody>
      </p:sp>
      <p:sp>
        <p:nvSpPr>
          <p:cNvPr id="4" name="Slide Number Placeholder 3"/>
          <p:cNvSpPr>
            <a:spLocks noGrp="1"/>
          </p:cNvSpPr>
          <p:nvPr>
            <p:ph type="sldNum" sz="quarter" idx="5"/>
          </p:nvPr>
        </p:nvSpPr>
        <p:spPr/>
        <p:txBody>
          <a:bodyPr/>
          <a:lstStyle/>
          <a:p>
            <a:fld id="{5E479528-87EF-4D8F-8D8C-DB9CFB6E3D65}" type="slidenum">
              <a:rPr lang="en-US" smtClean="0"/>
              <a:t>25</a:t>
            </a:fld>
            <a:endParaRPr lang="en-US"/>
          </a:p>
        </p:txBody>
      </p:sp>
    </p:spTree>
    <p:extLst>
      <p:ext uri="{BB962C8B-B14F-4D97-AF65-F5344CB8AC3E}">
        <p14:creationId xmlns:p14="http://schemas.microsoft.com/office/powerpoint/2010/main" val="1755874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8-12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26</a:t>
            </a:fld>
            <a:endParaRPr lang="en-US"/>
          </a:p>
        </p:txBody>
      </p:sp>
    </p:spTree>
    <p:extLst>
      <p:ext uri="{BB962C8B-B14F-4D97-AF65-F5344CB8AC3E}">
        <p14:creationId xmlns:p14="http://schemas.microsoft.com/office/powerpoint/2010/main" val="312061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4</a:t>
            </a:fld>
            <a:endParaRPr lang="en-US"/>
          </a:p>
        </p:txBody>
      </p:sp>
    </p:spTree>
    <p:extLst>
      <p:ext uri="{BB962C8B-B14F-4D97-AF65-F5344CB8AC3E}">
        <p14:creationId xmlns:p14="http://schemas.microsoft.com/office/powerpoint/2010/main" val="275708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5-6 min.</a:t>
            </a:r>
          </a:p>
          <a:p>
            <a:endParaRPr lang="en-US" dirty="0"/>
          </a:p>
          <a:p>
            <a:r>
              <a:rPr lang="en-US" dirty="0"/>
              <a:t>http://en.people.cn/102759/202921/index.html</a:t>
            </a:r>
          </a:p>
        </p:txBody>
      </p:sp>
      <p:sp>
        <p:nvSpPr>
          <p:cNvPr id="4" name="Slide Number Placeholder 3"/>
          <p:cNvSpPr>
            <a:spLocks noGrp="1"/>
          </p:cNvSpPr>
          <p:nvPr>
            <p:ph type="sldNum" sz="quarter" idx="5"/>
          </p:nvPr>
        </p:nvSpPr>
        <p:spPr/>
        <p:txBody>
          <a:bodyPr/>
          <a:lstStyle/>
          <a:p>
            <a:fld id="{5E479528-87EF-4D8F-8D8C-DB9CFB6E3D65}" type="slidenum">
              <a:rPr lang="en-US" smtClean="0"/>
              <a:t>5</a:t>
            </a:fld>
            <a:endParaRPr lang="en-US"/>
          </a:p>
        </p:txBody>
      </p:sp>
    </p:spTree>
    <p:extLst>
      <p:ext uri="{BB962C8B-B14F-4D97-AF65-F5344CB8AC3E}">
        <p14:creationId xmlns:p14="http://schemas.microsoft.com/office/powerpoint/2010/main" val="113524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5 min.</a:t>
            </a:r>
          </a:p>
          <a:p>
            <a:endParaRPr lang="en-US" dirty="0"/>
          </a:p>
          <a:p>
            <a:r>
              <a:rPr lang="en-US" dirty="0"/>
              <a:t>https://en.wikipedia.org/wiki/List_of_indigenous_peoples</a:t>
            </a:r>
          </a:p>
          <a:p>
            <a:r>
              <a:rPr lang="en-US" dirty="0"/>
              <a:t>https://www.woojr.com/indigenous-peoples-around-the-world/</a:t>
            </a:r>
          </a:p>
          <a:p>
            <a:r>
              <a:rPr lang="en-US" dirty="0"/>
              <a:t>https://www.kickassfacts.com/20-tribes-from-around-the-world/</a:t>
            </a:r>
          </a:p>
          <a:p>
            <a:r>
              <a:rPr lang="en-US" dirty="0"/>
              <a:t>https://www.scoopwhoop.com/inothernews/unknown-tribes-of-the-world/</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6</a:t>
            </a:fld>
            <a:endParaRPr lang="en-US"/>
          </a:p>
        </p:txBody>
      </p:sp>
    </p:spTree>
    <p:extLst>
      <p:ext uri="{BB962C8B-B14F-4D97-AF65-F5344CB8AC3E}">
        <p14:creationId xmlns:p14="http://schemas.microsoft.com/office/powerpoint/2010/main" val="2552552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6 min.</a:t>
            </a:r>
          </a:p>
          <a:p>
            <a:endParaRPr lang="en-US" dirty="0"/>
          </a:p>
          <a:p>
            <a:r>
              <a:rPr lang="en-US" dirty="0"/>
              <a:t>https://www.kickassfacts.com/20-tribes-from-around-the-world/</a:t>
            </a:r>
          </a:p>
          <a:p>
            <a:r>
              <a:rPr lang="en-US" dirty="0"/>
              <a:t>https://www.scoopwhoop.com/inothernews/unknown-tribes-of-the-world/</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7</a:t>
            </a:fld>
            <a:endParaRPr lang="en-US"/>
          </a:p>
        </p:txBody>
      </p:sp>
    </p:spTree>
    <p:extLst>
      <p:ext uri="{BB962C8B-B14F-4D97-AF65-F5344CB8AC3E}">
        <p14:creationId xmlns:p14="http://schemas.microsoft.com/office/powerpoint/2010/main" val="345572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5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8</a:t>
            </a:fld>
            <a:endParaRPr lang="en-US"/>
          </a:p>
        </p:txBody>
      </p:sp>
    </p:spTree>
    <p:extLst>
      <p:ext uri="{BB962C8B-B14F-4D97-AF65-F5344CB8AC3E}">
        <p14:creationId xmlns:p14="http://schemas.microsoft.com/office/powerpoint/2010/main" val="3636111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9</a:t>
            </a:fld>
            <a:endParaRPr lang="en-US"/>
          </a:p>
        </p:txBody>
      </p:sp>
    </p:spTree>
    <p:extLst>
      <p:ext uri="{BB962C8B-B14F-4D97-AF65-F5344CB8AC3E}">
        <p14:creationId xmlns:p14="http://schemas.microsoft.com/office/powerpoint/2010/main" val="2199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5 min.</a:t>
            </a:r>
          </a:p>
          <a:p>
            <a:endParaRPr lang="en-US" dirty="0"/>
          </a:p>
          <a:p>
            <a:r>
              <a:rPr lang="en-US" dirty="0"/>
              <a:t>Handout – </a:t>
            </a:r>
            <a:r>
              <a:rPr lang="en-US" b="1" dirty="0"/>
              <a:t>Chants_Rituals_&amp;_Potions.docx</a:t>
            </a:r>
          </a:p>
          <a:p>
            <a:r>
              <a:rPr lang="en-US" b="0" dirty="0"/>
              <a:t>website </a:t>
            </a:r>
            <a:r>
              <a:rPr lang="en-US" b="1" dirty="0"/>
              <a:t>– Health Benefits of Basil </a:t>
            </a:r>
            <a:r>
              <a:rPr lang="en-US" b="0" dirty="0"/>
              <a:t>http://eathealthylivefit.com/2016/05/health-benefits-of-basil/</a:t>
            </a:r>
          </a:p>
        </p:txBody>
      </p:sp>
      <p:sp>
        <p:nvSpPr>
          <p:cNvPr id="4" name="Slide Number Placeholder 3"/>
          <p:cNvSpPr>
            <a:spLocks noGrp="1"/>
          </p:cNvSpPr>
          <p:nvPr>
            <p:ph type="sldNum" sz="quarter" idx="5"/>
          </p:nvPr>
        </p:nvSpPr>
        <p:spPr/>
        <p:txBody>
          <a:bodyPr/>
          <a:lstStyle/>
          <a:p>
            <a:fld id="{5E479528-87EF-4D8F-8D8C-DB9CFB6E3D65}" type="slidenum">
              <a:rPr lang="en-US" smtClean="0"/>
              <a:t>10</a:t>
            </a:fld>
            <a:endParaRPr lang="en-US"/>
          </a:p>
        </p:txBody>
      </p:sp>
    </p:spTree>
    <p:extLst>
      <p:ext uri="{BB962C8B-B14F-4D97-AF65-F5344CB8AC3E}">
        <p14:creationId xmlns:p14="http://schemas.microsoft.com/office/powerpoint/2010/main" val="190094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EF3E-5250-4CA6-8C5C-074CBB9A1E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F0B4BE-F0E4-490E-A2C4-632A5AE7C9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84405E-B608-42A6-AA2E-3051F3A683E1}"/>
              </a:ext>
            </a:extLst>
          </p:cNvPr>
          <p:cNvSpPr>
            <a:spLocks noGrp="1"/>
          </p:cNvSpPr>
          <p:nvPr>
            <p:ph type="dt" sz="half" idx="10"/>
          </p:nvPr>
        </p:nvSpPr>
        <p:spPr/>
        <p:txBody>
          <a:bodyPr/>
          <a:lstStyle/>
          <a:p>
            <a:fld id="{A3881D74-0584-4E08-849A-984E4570D4AA}" type="datetimeFigureOut">
              <a:rPr lang="en-US" smtClean="0"/>
              <a:t>2/2/2022</a:t>
            </a:fld>
            <a:endParaRPr lang="en-US"/>
          </a:p>
        </p:txBody>
      </p:sp>
      <p:sp>
        <p:nvSpPr>
          <p:cNvPr id="5" name="Footer Placeholder 4">
            <a:extLst>
              <a:ext uri="{FF2B5EF4-FFF2-40B4-BE49-F238E27FC236}">
                <a16:creationId xmlns:a16="http://schemas.microsoft.com/office/drawing/2014/main" id="{E00F54F5-35AD-423D-9955-0944DD5AF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E24D8-26D5-4079-B743-C51777BCFAAF}"/>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424614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E-DF8F-47F5-81EA-0A6C58C43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1BE026-9841-4328-8D14-B71881A9E1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B43E-10B6-42A7-BCFD-C18BAE76300B}"/>
              </a:ext>
            </a:extLst>
          </p:cNvPr>
          <p:cNvSpPr>
            <a:spLocks noGrp="1"/>
          </p:cNvSpPr>
          <p:nvPr>
            <p:ph type="dt" sz="half" idx="10"/>
          </p:nvPr>
        </p:nvSpPr>
        <p:spPr/>
        <p:txBody>
          <a:bodyPr/>
          <a:lstStyle/>
          <a:p>
            <a:fld id="{A3881D74-0584-4E08-849A-984E4570D4AA}" type="datetimeFigureOut">
              <a:rPr lang="en-US" smtClean="0"/>
              <a:t>2/2/2022</a:t>
            </a:fld>
            <a:endParaRPr lang="en-US"/>
          </a:p>
        </p:txBody>
      </p:sp>
      <p:sp>
        <p:nvSpPr>
          <p:cNvPr id="5" name="Footer Placeholder 4">
            <a:extLst>
              <a:ext uri="{FF2B5EF4-FFF2-40B4-BE49-F238E27FC236}">
                <a16:creationId xmlns:a16="http://schemas.microsoft.com/office/drawing/2014/main" id="{1809E076-5BB5-40B2-AB42-138E05A3E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DDBED-5367-4CE0-B389-1A1D6B66BF4F}"/>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350578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D86EE-0A8A-4811-BD66-24C9E68460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5636E8-E772-4DFC-86FC-5466E4EE53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FDDF7-C94C-4ABB-8773-7D9972DA1722}"/>
              </a:ext>
            </a:extLst>
          </p:cNvPr>
          <p:cNvSpPr>
            <a:spLocks noGrp="1"/>
          </p:cNvSpPr>
          <p:nvPr>
            <p:ph type="dt" sz="half" idx="10"/>
          </p:nvPr>
        </p:nvSpPr>
        <p:spPr/>
        <p:txBody>
          <a:bodyPr/>
          <a:lstStyle/>
          <a:p>
            <a:fld id="{A3881D74-0584-4E08-849A-984E4570D4AA}" type="datetimeFigureOut">
              <a:rPr lang="en-US" smtClean="0"/>
              <a:t>2/2/2022</a:t>
            </a:fld>
            <a:endParaRPr lang="en-US"/>
          </a:p>
        </p:txBody>
      </p:sp>
      <p:sp>
        <p:nvSpPr>
          <p:cNvPr id="5" name="Footer Placeholder 4">
            <a:extLst>
              <a:ext uri="{FF2B5EF4-FFF2-40B4-BE49-F238E27FC236}">
                <a16:creationId xmlns:a16="http://schemas.microsoft.com/office/drawing/2014/main" id="{FCF4D730-A203-4366-A68B-572DA7EF3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5F08A-6A73-40E8-9D29-6C940D6818A5}"/>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45201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F526-D1AA-4CF1-90E7-4A68C7512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A885C-15E4-4F18-BA3D-DA94498168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96A9D-FEE3-4A41-8BDC-E777AED53161}"/>
              </a:ext>
            </a:extLst>
          </p:cNvPr>
          <p:cNvSpPr>
            <a:spLocks noGrp="1"/>
          </p:cNvSpPr>
          <p:nvPr>
            <p:ph type="dt" sz="half" idx="10"/>
          </p:nvPr>
        </p:nvSpPr>
        <p:spPr/>
        <p:txBody>
          <a:bodyPr/>
          <a:lstStyle/>
          <a:p>
            <a:fld id="{A3881D74-0584-4E08-849A-984E4570D4AA}" type="datetimeFigureOut">
              <a:rPr lang="en-US" smtClean="0"/>
              <a:t>2/2/2022</a:t>
            </a:fld>
            <a:endParaRPr lang="en-US"/>
          </a:p>
        </p:txBody>
      </p:sp>
      <p:sp>
        <p:nvSpPr>
          <p:cNvPr id="5" name="Footer Placeholder 4">
            <a:extLst>
              <a:ext uri="{FF2B5EF4-FFF2-40B4-BE49-F238E27FC236}">
                <a16:creationId xmlns:a16="http://schemas.microsoft.com/office/drawing/2014/main" id="{D8FC9FFE-C125-4ADB-A02E-EA733FCFE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C5233-ED1B-4B63-A9DF-ECC8DC3C130F}"/>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336727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0E67-5D2C-4855-AC3E-716119CC6E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760055-C71B-41B1-A50E-8DC797E871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7E981-A657-4D40-A398-9990640776C1}"/>
              </a:ext>
            </a:extLst>
          </p:cNvPr>
          <p:cNvSpPr>
            <a:spLocks noGrp="1"/>
          </p:cNvSpPr>
          <p:nvPr>
            <p:ph type="dt" sz="half" idx="10"/>
          </p:nvPr>
        </p:nvSpPr>
        <p:spPr/>
        <p:txBody>
          <a:bodyPr/>
          <a:lstStyle/>
          <a:p>
            <a:fld id="{A3881D74-0584-4E08-849A-984E4570D4AA}" type="datetimeFigureOut">
              <a:rPr lang="en-US" smtClean="0"/>
              <a:t>2/2/2022</a:t>
            </a:fld>
            <a:endParaRPr lang="en-US"/>
          </a:p>
        </p:txBody>
      </p:sp>
      <p:sp>
        <p:nvSpPr>
          <p:cNvPr id="5" name="Footer Placeholder 4">
            <a:extLst>
              <a:ext uri="{FF2B5EF4-FFF2-40B4-BE49-F238E27FC236}">
                <a16:creationId xmlns:a16="http://schemas.microsoft.com/office/drawing/2014/main" id="{B7E70D40-50E5-4795-B21B-8EC6209D6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CC499-CA9F-49C4-9459-A8D76E9F5AF4}"/>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89692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955E-A34C-463B-8FF6-A8087BC836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A6F2E2-A6D9-41C6-B825-A571A5D506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369CED-8036-4CE7-82C9-8516FD745E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3982C0-368A-4C71-AC27-9E98E79325ED}"/>
              </a:ext>
            </a:extLst>
          </p:cNvPr>
          <p:cNvSpPr>
            <a:spLocks noGrp="1"/>
          </p:cNvSpPr>
          <p:nvPr>
            <p:ph type="dt" sz="half" idx="10"/>
          </p:nvPr>
        </p:nvSpPr>
        <p:spPr/>
        <p:txBody>
          <a:bodyPr/>
          <a:lstStyle/>
          <a:p>
            <a:fld id="{A3881D74-0584-4E08-849A-984E4570D4AA}" type="datetimeFigureOut">
              <a:rPr lang="en-US" smtClean="0"/>
              <a:t>2/2/2022</a:t>
            </a:fld>
            <a:endParaRPr lang="en-US"/>
          </a:p>
        </p:txBody>
      </p:sp>
      <p:sp>
        <p:nvSpPr>
          <p:cNvPr id="6" name="Footer Placeholder 5">
            <a:extLst>
              <a:ext uri="{FF2B5EF4-FFF2-40B4-BE49-F238E27FC236}">
                <a16:creationId xmlns:a16="http://schemas.microsoft.com/office/drawing/2014/main" id="{BA7EB569-4B5A-4BD7-AE30-45C347220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F6058-2490-4C07-8AEA-A9CA523072B4}"/>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161760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6FBE-830B-4AC6-97A7-DA69A8CFC6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EAD91D-D00B-46FC-9910-A6416D0E5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2DF07-FF6E-4222-8E60-4F217AA424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60E2CB-85D0-4151-9F50-BA0E5AF6F6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24B972-CD0A-4FCF-99B9-ABCA5D0911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7315DF-89C3-444B-B9DE-8F2C584F0007}"/>
              </a:ext>
            </a:extLst>
          </p:cNvPr>
          <p:cNvSpPr>
            <a:spLocks noGrp="1"/>
          </p:cNvSpPr>
          <p:nvPr>
            <p:ph type="dt" sz="half" idx="10"/>
          </p:nvPr>
        </p:nvSpPr>
        <p:spPr/>
        <p:txBody>
          <a:bodyPr/>
          <a:lstStyle/>
          <a:p>
            <a:fld id="{A3881D74-0584-4E08-849A-984E4570D4AA}" type="datetimeFigureOut">
              <a:rPr lang="en-US" smtClean="0"/>
              <a:t>2/2/2022</a:t>
            </a:fld>
            <a:endParaRPr lang="en-US"/>
          </a:p>
        </p:txBody>
      </p:sp>
      <p:sp>
        <p:nvSpPr>
          <p:cNvPr id="8" name="Footer Placeholder 7">
            <a:extLst>
              <a:ext uri="{FF2B5EF4-FFF2-40B4-BE49-F238E27FC236}">
                <a16:creationId xmlns:a16="http://schemas.microsoft.com/office/drawing/2014/main" id="{1F3ED5EB-EE02-4BC4-9C5B-CEB0D7860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2EF283-6182-49CB-B411-79BF42B0A0CA}"/>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99097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EF53-1FC9-4C20-9F31-1EEA5E54E7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C7919F-9722-4994-966A-E8F49740B74E}"/>
              </a:ext>
            </a:extLst>
          </p:cNvPr>
          <p:cNvSpPr>
            <a:spLocks noGrp="1"/>
          </p:cNvSpPr>
          <p:nvPr>
            <p:ph type="dt" sz="half" idx="10"/>
          </p:nvPr>
        </p:nvSpPr>
        <p:spPr/>
        <p:txBody>
          <a:bodyPr/>
          <a:lstStyle/>
          <a:p>
            <a:fld id="{A3881D74-0584-4E08-849A-984E4570D4AA}" type="datetimeFigureOut">
              <a:rPr lang="en-US" smtClean="0"/>
              <a:t>2/2/2022</a:t>
            </a:fld>
            <a:endParaRPr lang="en-US"/>
          </a:p>
        </p:txBody>
      </p:sp>
      <p:sp>
        <p:nvSpPr>
          <p:cNvPr id="4" name="Footer Placeholder 3">
            <a:extLst>
              <a:ext uri="{FF2B5EF4-FFF2-40B4-BE49-F238E27FC236}">
                <a16:creationId xmlns:a16="http://schemas.microsoft.com/office/drawing/2014/main" id="{5C0A726E-F689-4ADF-BCA1-0CB3565AF4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0206C5-FB0B-4DD3-A23F-A3DDD888D5F9}"/>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4567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BCC955-8FDD-4AB2-9942-ED926B28F39C}"/>
              </a:ext>
            </a:extLst>
          </p:cNvPr>
          <p:cNvSpPr>
            <a:spLocks noGrp="1"/>
          </p:cNvSpPr>
          <p:nvPr>
            <p:ph type="dt" sz="half" idx="10"/>
          </p:nvPr>
        </p:nvSpPr>
        <p:spPr/>
        <p:txBody>
          <a:bodyPr/>
          <a:lstStyle/>
          <a:p>
            <a:fld id="{A3881D74-0584-4E08-849A-984E4570D4AA}" type="datetimeFigureOut">
              <a:rPr lang="en-US" smtClean="0"/>
              <a:t>2/2/2022</a:t>
            </a:fld>
            <a:endParaRPr lang="en-US"/>
          </a:p>
        </p:txBody>
      </p:sp>
      <p:sp>
        <p:nvSpPr>
          <p:cNvPr id="3" name="Footer Placeholder 2">
            <a:extLst>
              <a:ext uri="{FF2B5EF4-FFF2-40B4-BE49-F238E27FC236}">
                <a16:creationId xmlns:a16="http://schemas.microsoft.com/office/drawing/2014/main" id="{A3224DBB-716C-4BC7-88A5-16B6648A8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0FAAD0-E471-4C36-9633-EAA30BD99BFC}"/>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174212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55C92-8EF3-49CD-BAD1-2E58721CB5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4B5898-E95F-427F-910A-8ECEA957E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D033E-40C8-4ACD-ACBC-6BA146D96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38B4C2-A5DB-47D6-A541-77EAE693E850}"/>
              </a:ext>
            </a:extLst>
          </p:cNvPr>
          <p:cNvSpPr>
            <a:spLocks noGrp="1"/>
          </p:cNvSpPr>
          <p:nvPr>
            <p:ph type="dt" sz="half" idx="10"/>
          </p:nvPr>
        </p:nvSpPr>
        <p:spPr/>
        <p:txBody>
          <a:bodyPr/>
          <a:lstStyle/>
          <a:p>
            <a:fld id="{A3881D74-0584-4E08-849A-984E4570D4AA}" type="datetimeFigureOut">
              <a:rPr lang="en-US" smtClean="0"/>
              <a:t>2/2/2022</a:t>
            </a:fld>
            <a:endParaRPr lang="en-US"/>
          </a:p>
        </p:txBody>
      </p:sp>
      <p:sp>
        <p:nvSpPr>
          <p:cNvPr id="6" name="Footer Placeholder 5">
            <a:extLst>
              <a:ext uri="{FF2B5EF4-FFF2-40B4-BE49-F238E27FC236}">
                <a16:creationId xmlns:a16="http://schemas.microsoft.com/office/drawing/2014/main" id="{BB5DFB5D-C0A9-47C8-84B9-7E4D49889A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86ADFD-F346-4EE5-B943-972A6344714C}"/>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358731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68F9-1819-4476-BB87-E17FEB91CD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2D5D47-FA20-4013-AAE4-8C3975CCE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A112B8-45D6-4A64-913B-FB9C53B19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AC89C-183E-4CC5-9923-43F9742E3355}"/>
              </a:ext>
            </a:extLst>
          </p:cNvPr>
          <p:cNvSpPr>
            <a:spLocks noGrp="1"/>
          </p:cNvSpPr>
          <p:nvPr>
            <p:ph type="dt" sz="half" idx="10"/>
          </p:nvPr>
        </p:nvSpPr>
        <p:spPr/>
        <p:txBody>
          <a:bodyPr/>
          <a:lstStyle/>
          <a:p>
            <a:fld id="{A3881D74-0584-4E08-849A-984E4570D4AA}" type="datetimeFigureOut">
              <a:rPr lang="en-US" smtClean="0"/>
              <a:t>2/2/2022</a:t>
            </a:fld>
            <a:endParaRPr lang="en-US"/>
          </a:p>
        </p:txBody>
      </p:sp>
      <p:sp>
        <p:nvSpPr>
          <p:cNvPr id="6" name="Footer Placeholder 5">
            <a:extLst>
              <a:ext uri="{FF2B5EF4-FFF2-40B4-BE49-F238E27FC236}">
                <a16:creationId xmlns:a16="http://schemas.microsoft.com/office/drawing/2014/main" id="{AFCF1663-33B7-46D5-B530-68C7D76E97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98827-05A7-48E5-AFAA-058FAEDFB2F0}"/>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41422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45D63-ACE7-472F-8C82-D9FEA0625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A212AB-7790-4ACE-B8F2-F1101A629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28CFD-1B41-4220-9259-DE04E817CC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81D74-0584-4E08-849A-984E4570D4AA}" type="datetimeFigureOut">
              <a:rPr lang="en-US" smtClean="0"/>
              <a:t>2/2/2022</a:t>
            </a:fld>
            <a:endParaRPr lang="en-US"/>
          </a:p>
        </p:txBody>
      </p:sp>
      <p:sp>
        <p:nvSpPr>
          <p:cNvPr id="5" name="Footer Placeholder 4">
            <a:extLst>
              <a:ext uri="{FF2B5EF4-FFF2-40B4-BE49-F238E27FC236}">
                <a16:creationId xmlns:a16="http://schemas.microsoft.com/office/drawing/2014/main" id="{6D7D1A9D-2B7B-411A-A2D8-DACAB80BE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94C30-B122-46CF-8407-CA0559E342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06777-3ACD-44AC-87B0-B88FD2FA59AD}" type="slidenum">
              <a:rPr lang="en-US" smtClean="0"/>
              <a:t>‹#›</a:t>
            </a:fld>
            <a:endParaRPr lang="en-US"/>
          </a:p>
        </p:txBody>
      </p:sp>
    </p:spTree>
    <p:extLst>
      <p:ext uri="{BB962C8B-B14F-4D97-AF65-F5344CB8AC3E}">
        <p14:creationId xmlns:p14="http://schemas.microsoft.com/office/powerpoint/2010/main" val="104669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berty-academy.org/teens-adults/amanita/docs/Amanita-Dan_Fournier-Second_Edition-2020-11-22.pdf"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s://liberty-academy.org/" TargetMode="External"/><Relationship Id="rId4" Type="http://schemas.openxmlformats.org/officeDocument/2006/relationships/hyperlink" Target="https://www.short-story.net/read/12944/amanit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3UxIXIi1kR0" TargetMode="External"/><Relationship Id="rId3" Type="http://schemas.openxmlformats.org/officeDocument/2006/relationships/hyperlink" Target="https://psy-minds.com/indigenous-tribes-shamanic-traditions/" TargetMode="External"/><Relationship Id="rId7" Type="http://schemas.openxmlformats.org/officeDocument/2006/relationships/hyperlink" Target="https://www.youtube.com/watch?v=e3rtdkZNy1Q"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hyperlink" Target="http://en.people.cn/102759/7567633.html" TargetMode="External"/><Relationship Id="rId4" Type="http://schemas.openxmlformats.org/officeDocument/2006/relationships/hyperlink" Target="https://en.wikipedia.org/wiki/Hmong_peopl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ww.youtube.com/watch?v=JHa0ToOe0dE" TargetMode="External"/><Relationship Id="rId4" Type="http://schemas.openxmlformats.org/officeDocument/2006/relationships/hyperlink" Target="https://www.youtube.com/watch?v=UlOMzHMG73c"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beriantimes.com/other/others/features/shamans-rouse-the-ancient-siberian-spirit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en.people.cn/102759/202921/index.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en.wikipedia.org/wiki/List_of_indigenous_peoples" TargetMode="Externa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scoopwhoop.com/inothernews/unknown-tribes-of-the-world/" TargetMode="External"/><Relationship Id="rId5" Type="http://schemas.openxmlformats.org/officeDocument/2006/relationships/hyperlink" Target="https://www.kickassfacts.com/20-tribes-from-around-the-world/" TargetMode="External"/><Relationship Id="rId4" Type="http://schemas.openxmlformats.org/officeDocument/2006/relationships/hyperlink" Target="https://www.woojr.com/indigenous-peoples-around-the-worl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692147" y="4833340"/>
            <a:ext cx="9144000" cy="1459883"/>
          </a:xfrm>
        </p:spPr>
        <p:txBody>
          <a:bodyPr>
            <a:normAutofit/>
          </a:bodyPr>
          <a:lstStyle/>
          <a:p>
            <a:r>
              <a:rPr lang="en-US" sz="4400" dirty="0">
                <a:solidFill>
                  <a:schemeClr val="bg1">
                    <a:lumMod val="95000"/>
                  </a:schemeClr>
                </a:solidFill>
              </a:rPr>
              <a:t>Chapter 6 – The Healer</a:t>
            </a:r>
          </a:p>
          <a:p>
            <a:r>
              <a:rPr lang="en-US" sz="4400">
                <a:solidFill>
                  <a:schemeClr val="bg1">
                    <a:lumMod val="95000"/>
                  </a:schemeClr>
                </a:solidFill>
              </a:rPr>
              <a:t>Part 2</a:t>
            </a:r>
            <a:endParaRPr lang="en-US" sz="4400" dirty="0">
              <a:solidFill>
                <a:schemeClr val="bg1">
                  <a:lumMod val="95000"/>
                </a:schemeClr>
              </a:solidFill>
            </a:endParaRPr>
          </a:p>
        </p:txBody>
      </p:sp>
      <p:pic>
        <p:nvPicPr>
          <p:cNvPr id="4" name="Picture 3">
            <a:extLst>
              <a:ext uri="{FF2B5EF4-FFF2-40B4-BE49-F238E27FC236}">
                <a16:creationId xmlns:a16="http://schemas.microsoft.com/office/drawing/2014/main" id="{E46927C0-86F6-4AA0-BAD6-C6E0D6106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781" y="146766"/>
            <a:ext cx="3284438" cy="4518274"/>
          </a:xfrm>
          <a:prstGeom prst="rect">
            <a:avLst/>
          </a:prstGeom>
        </p:spPr>
      </p:pic>
      <p:sp>
        <p:nvSpPr>
          <p:cNvPr id="6" name="TextBox 5">
            <a:extLst>
              <a:ext uri="{FF2B5EF4-FFF2-40B4-BE49-F238E27FC236}">
                <a16:creationId xmlns:a16="http://schemas.microsoft.com/office/drawing/2014/main" id="{407A331C-FB18-46FA-A2A7-74C6A711652D}"/>
              </a:ext>
            </a:extLst>
          </p:cNvPr>
          <p:cNvSpPr txBox="1"/>
          <p:nvPr/>
        </p:nvSpPr>
        <p:spPr>
          <a:xfrm>
            <a:off x="8551901" y="419050"/>
            <a:ext cx="3251199" cy="1569660"/>
          </a:xfrm>
          <a:prstGeom prst="rect">
            <a:avLst/>
          </a:prstGeom>
          <a:solidFill>
            <a:schemeClr val="tx1"/>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chemeClr val="bg1"/>
                </a:solidFill>
                <a:hlinkClick r:id="rId3"/>
              </a:rPr>
              <a:t>Download the Amanita eBook</a:t>
            </a:r>
            <a:r>
              <a:rPr lang="en-US" sz="2400" dirty="0">
                <a:solidFill>
                  <a:schemeClr val="bg1"/>
                </a:solidFill>
              </a:rPr>
              <a:t> (PDF)</a:t>
            </a:r>
          </a:p>
          <a:p>
            <a:pPr algn="ctr"/>
            <a:endParaRPr lang="en-US" sz="2400" dirty="0">
              <a:solidFill>
                <a:schemeClr val="bg1"/>
              </a:solidFill>
            </a:endParaRPr>
          </a:p>
          <a:p>
            <a:pPr algn="ctr"/>
            <a:r>
              <a:rPr lang="en-US" sz="2400" dirty="0">
                <a:solidFill>
                  <a:schemeClr val="bg1"/>
                </a:solidFill>
              </a:rPr>
              <a:t>Or </a:t>
            </a:r>
            <a:r>
              <a:rPr lang="en-US" sz="2400" dirty="0">
                <a:solidFill>
                  <a:schemeClr val="bg1"/>
                </a:solidFill>
                <a:hlinkClick r:id="rId4"/>
              </a:rPr>
              <a:t>Read it Online</a:t>
            </a:r>
            <a:endParaRPr lang="en-US" sz="2400" dirty="0">
              <a:solidFill>
                <a:schemeClr val="bg1"/>
              </a:solidFill>
            </a:endParaRPr>
          </a:p>
        </p:txBody>
      </p:sp>
      <p:pic>
        <p:nvPicPr>
          <p:cNvPr id="7" name="Picture 6">
            <a:hlinkClick r:id="rId5"/>
            <a:extLst>
              <a:ext uri="{FF2B5EF4-FFF2-40B4-BE49-F238E27FC236}">
                <a16:creationId xmlns:a16="http://schemas.microsoft.com/office/drawing/2014/main" id="{9974C21F-D047-4263-9E03-C47A61EA3D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319" y="175180"/>
            <a:ext cx="3251200" cy="2057400"/>
          </a:xfrm>
          <a:prstGeom prst="rect">
            <a:avLst/>
          </a:prstGeom>
        </p:spPr>
      </p:pic>
    </p:spTree>
    <p:extLst>
      <p:ext uri="{BB962C8B-B14F-4D97-AF65-F5344CB8AC3E}">
        <p14:creationId xmlns:p14="http://schemas.microsoft.com/office/powerpoint/2010/main" val="228007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321994" y="951484"/>
            <a:ext cx="5915520" cy="3031599"/>
          </a:xfrm>
          <a:prstGeom prst="rect">
            <a:avLst/>
          </a:prstGeom>
          <a:noFill/>
        </p:spPr>
        <p:txBody>
          <a:bodyPr wrap="square" rtlCol="0">
            <a:spAutoFit/>
          </a:bodyPr>
          <a:lstStyle/>
          <a:p>
            <a:pPr>
              <a:spcBef>
                <a:spcPts val="300"/>
              </a:spcBef>
              <a:spcAft>
                <a:spcPts val="300"/>
              </a:spcAft>
            </a:pPr>
            <a:r>
              <a:rPr lang="en-US" sz="2800" b="1" dirty="0">
                <a:solidFill>
                  <a:srgbClr val="8CEB35"/>
                </a:solidFill>
              </a:rPr>
              <a:t>Potions</a:t>
            </a:r>
            <a:endParaRPr lang="en-US" sz="2400" b="1" dirty="0">
              <a:solidFill>
                <a:srgbClr val="8CEB35"/>
              </a:solidFill>
            </a:endParaRPr>
          </a:p>
          <a:p>
            <a:pPr marL="457200" indent="-457200">
              <a:spcBef>
                <a:spcPts val="300"/>
              </a:spcBef>
              <a:spcAft>
                <a:spcPts val="300"/>
              </a:spcAft>
              <a:buFont typeface="Arial" panose="020B0604020202020204" pitchFamily="34" charset="0"/>
              <a:buChar char="•"/>
            </a:pPr>
            <a:r>
              <a:rPr lang="en-US" sz="2400" dirty="0">
                <a:solidFill>
                  <a:schemeClr val="bg1"/>
                </a:solidFill>
              </a:rPr>
              <a:t>There exist an incredible amount of potions or </a:t>
            </a:r>
            <a:r>
              <a:rPr lang="en-US" sz="2400" b="1" dirty="0">
                <a:solidFill>
                  <a:schemeClr val="bg1"/>
                </a:solidFill>
              </a:rPr>
              <a:t>concoctions</a:t>
            </a:r>
            <a:r>
              <a:rPr lang="en-US" sz="2400" dirty="0">
                <a:solidFill>
                  <a:schemeClr val="bg1"/>
                </a:solidFill>
              </a:rPr>
              <a:t> that are used from indigenous tribes around the world. </a:t>
            </a:r>
          </a:p>
          <a:p>
            <a:pPr marL="457200" indent="-457200">
              <a:spcBef>
                <a:spcPts val="300"/>
              </a:spcBef>
              <a:spcAft>
                <a:spcPts val="300"/>
              </a:spcAft>
              <a:buFont typeface="Arial" panose="020B0604020202020204" pitchFamily="34" charset="0"/>
              <a:buChar char="•"/>
            </a:pPr>
            <a:r>
              <a:rPr lang="en-US" sz="2400" dirty="0">
                <a:solidFill>
                  <a:schemeClr val="bg1"/>
                </a:solidFill>
              </a:rPr>
              <a:t>Individual </a:t>
            </a:r>
            <a:r>
              <a:rPr lang="en-US" sz="2400" b="1" dirty="0">
                <a:solidFill>
                  <a:schemeClr val="bg1"/>
                </a:solidFill>
              </a:rPr>
              <a:t>ingredients</a:t>
            </a:r>
            <a:r>
              <a:rPr lang="en-US" sz="2400" dirty="0">
                <a:solidFill>
                  <a:schemeClr val="bg1"/>
                </a:solidFill>
              </a:rPr>
              <a:t> are also believed to hold supernatural or magical properties. </a:t>
            </a:r>
          </a:p>
          <a:p>
            <a:pPr marL="457200" indent="-457200">
              <a:spcBef>
                <a:spcPts val="300"/>
              </a:spcBef>
              <a:spcAft>
                <a:spcPts val="300"/>
              </a:spcAft>
              <a:buFont typeface="Arial" panose="020B0604020202020204" pitchFamily="34" charset="0"/>
              <a:buChar char="•"/>
            </a:pPr>
            <a:r>
              <a:rPr lang="en-US" sz="2400" dirty="0">
                <a:solidFill>
                  <a:schemeClr val="bg1"/>
                </a:solidFill>
              </a:rPr>
              <a:t>Here are some examples:</a:t>
            </a:r>
            <a:endParaRPr lang="en-US" sz="2800" dirty="0">
              <a:solidFill>
                <a:srgbClr val="FFFF00"/>
              </a:solidFill>
            </a:endParaRPr>
          </a:p>
        </p:txBody>
      </p:sp>
      <p:sp>
        <p:nvSpPr>
          <p:cNvPr id="5" name="TextBox 4">
            <a:extLst>
              <a:ext uri="{FF2B5EF4-FFF2-40B4-BE49-F238E27FC236}">
                <a16:creationId xmlns:a16="http://schemas.microsoft.com/office/drawing/2014/main" id="{30B85C9F-3989-4A09-8F5F-9B79E1A0E818}"/>
              </a:ext>
            </a:extLst>
          </p:cNvPr>
          <p:cNvSpPr txBox="1"/>
          <p:nvPr/>
        </p:nvSpPr>
        <p:spPr>
          <a:xfrm>
            <a:off x="1654628" y="180975"/>
            <a:ext cx="8882743" cy="646331"/>
          </a:xfrm>
          <a:prstGeom prst="rect">
            <a:avLst/>
          </a:prstGeom>
          <a:noFill/>
        </p:spPr>
        <p:txBody>
          <a:bodyPr wrap="square" rtlCol="0">
            <a:spAutoFit/>
          </a:bodyPr>
          <a:lstStyle/>
          <a:p>
            <a:pPr algn="ctr"/>
            <a:r>
              <a:rPr lang="en-US" sz="3600" b="1" dirty="0">
                <a:solidFill>
                  <a:srgbClr val="8CEB35"/>
                </a:solidFill>
              </a:rPr>
              <a:t>Chants, Rituals, &amp; Potions - Examples</a:t>
            </a:r>
            <a:endParaRPr lang="en-US" b="1" dirty="0">
              <a:solidFill>
                <a:srgbClr val="8CEB35"/>
              </a:solidFill>
            </a:endParaRPr>
          </a:p>
        </p:txBody>
      </p:sp>
      <p:sp>
        <p:nvSpPr>
          <p:cNvPr id="8" name="TextBox 7">
            <a:extLst>
              <a:ext uri="{FF2B5EF4-FFF2-40B4-BE49-F238E27FC236}">
                <a16:creationId xmlns:a16="http://schemas.microsoft.com/office/drawing/2014/main" id="{77236C04-15D6-4145-8328-50F89BA5AF15}"/>
              </a:ext>
            </a:extLst>
          </p:cNvPr>
          <p:cNvSpPr txBox="1"/>
          <p:nvPr/>
        </p:nvSpPr>
        <p:spPr>
          <a:xfrm>
            <a:off x="2521918" y="4123589"/>
            <a:ext cx="3903402" cy="1015663"/>
          </a:xfrm>
          <a:prstGeom prst="rect">
            <a:avLst/>
          </a:prstGeom>
          <a:solidFill>
            <a:schemeClr val="accent4">
              <a:lumMod val="20000"/>
              <a:lumOff val="80000"/>
            </a:schemeClr>
          </a:solidFill>
        </p:spPr>
        <p:txBody>
          <a:bodyPr wrap="square" rtlCol="0">
            <a:spAutoFit/>
          </a:bodyPr>
          <a:lstStyle/>
          <a:p>
            <a:r>
              <a:rPr lang="en-US" sz="2000" b="1" dirty="0"/>
              <a:t>Garlic </a:t>
            </a:r>
            <a:r>
              <a:rPr lang="en-US" sz="2000" dirty="0"/>
              <a:t>has been used for centuries as protection against evil spirits, thieves, enemies, and sorcerers.</a:t>
            </a:r>
          </a:p>
        </p:txBody>
      </p:sp>
      <p:pic>
        <p:nvPicPr>
          <p:cNvPr id="7" name="Picture 6">
            <a:extLst>
              <a:ext uri="{FF2B5EF4-FFF2-40B4-BE49-F238E27FC236}">
                <a16:creationId xmlns:a16="http://schemas.microsoft.com/office/drawing/2014/main" id="{CD7ED785-DD3E-49E0-80C4-4046ED93A53E}"/>
              </a:ext>
            </a:extLst>
          </p:cNvPr>
          <p:cNvPicPr/>
          <p:nvPr/>
        </p:nvPicPr>
        <p:blipFill>
          <a:blip r:embed="rId3">
            <a:extLst>
              <a:ext uri="{28A0092B-C50C-407E-A947-70E740481C1C}">
                <a14:useLocalDpi xmlns:a14="http://schemas.microsoft.com/office/drawing/2010/main" val="0"/>
              </a:ext>
            </a:extLst>
          </a:blip>
          <a:stretch>
            <a:fillRect/>
          </a:stretch>
        </p:blipFill>
        <p:spPr>
          <a:xfrm>
            <a:off x="6901543" y="872325"/>
            <a:ext cx="5207452" cy="3373104"/>
          </a:xfrm>
          <a:prstGeom prst="rect">
            <a:avLst/>
          </a:prstGeom>
        </p:spPr>
      </p:pic>
      <p:pic>
        <p:nvPicPr>
          <p:cNvPr id="3" name="Picture 2">
            <a:extLst>
              <a:ext uri="{FF2B5EF4-FFF2-40B4-BE49-F238E27FC236}">
                <a16:creationId xmlns:a16="http://schemas.microsoft.com/office/drawing/2014/main" id="{DE4043F0-54F8-4F15-9565-630A59879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05" y="3945611"/>
            <a:ext cx="2438913" cy="1694770"/>
          </a:xfrm>
          <a:prstGeom prst="rect">
            <a:avLst/>
          </a:prstGeom>
        </p:spPr>
      </p:pic>
      <p:sp>
        <p:nvSpPr>
          <p:cNvPr id="11" name="TextBox 10">
            <a:extLst>
              <a:ext uri="{FF2B5EF4-FFF2-40B4-BE49-F238E27FC236}">
                <a16:creationId xmlns:a16="http://schemas.microsoft.com/office/drawing/2014/main" id="{05BC791F-6757-4AD8-8745-2AC2FD7C7D78}"/>
              </a:ext>
            </a:extLst>
          </p:cNvPr>
          <p:cNvSpPr txBox="1"/>
          <p:nvPr/>
        </p:nvSpPr>
        <p:spPr>
          <a:xfrm>
            <a:off x="592399" y="5780887"/>
            <a:ext cx="8414657" cy="1015663"/>
          </a:xfrm>
          <a:prstGeom prst="rect">
            <a:avLst/>
          </a:prstGeom>
          <a:solidFill>
            <a:schemeClr val="accent4">
              <a:lumMod val="20000"/>
              <a:lumOff val="80000"/>
            </a:schemeClr>
          </a:solidFill>
        </p:spPr>
        <p:txBody>
          <a:bodyPr wrap="square" rtlCol="0">
            <a:spAutoFit/>
          </a:bodyPr>
          <a:lstStyle/>
          <a:p>
            <a:r>
              <a:rPr lang="en-US" sz="2000" dirty="0"/>
              <a:t>Since ancient times </a:t>
            </a:r>
            <a:r>
              <a:rPr lang="en-US" sz="2000" b="1" dirty="0"/>
              <a:t>Basil </a:t>
            </a:r>
            <a:r>
              <a:rPr lang="en-US" sz="2000" dirty="0"/>
              <a:t>has been used in the arts of magic and divination of love. Basil is used in spells to increase well-being, repel evil, exorcise ghosts and demons of haunted places and possessed people, as well as attract good luck.</a:t>
            </a:r>
          </a:p>
        </p:txBody>
      </p:sp>
      <p:pic>
        <p:nvPicPr>
          <p:cNvPr id="12" name="Picture 11">
            <a:extLst>
              <a:ext uri="{FF2B5EF4-FFF2-40B4-BE49-F238E27FC236}">
                <a16:creationId xmlns:a16="http://schemas.microsoft.com/office/drawing/2014/main" id="{7299C8AF-4DCB-4F86-BC4C-044AEB9057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7056" y="4452432"/>
            <a:ext cx="3101939" cy="2323182"/>
          </a:xfrm>
          <a:prstGeom prst="rect">
            <a:avLst/>
          </a:prstGeom>
        </p:spPr>
      </p:pic>
    </p:spTree>
    <p:extLst>
      <p:ext uri="{BB962C8B-B14F-4D97-AF65-F5344CB8AC3E}">
        <p14:creationId xmlns:p14="http://schemas.microsoft.com/office/powerpoint/2010/main" val="198876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6 – The Healer</a:t>
            </a:r>
          </a:p>
        </p:txBody>
      </p:sp>
      <p:sp>
        <p:nvSpPr>
          <p:cNvPr id="4" name="TextBox 3">
            <a:extLst>
              <a:ext uri="{FF2B5EF4-FFF2-40B4-BE49-F238E27FC236}">
                <a16:creationId xmlns:a16="http://schemas.microsoft.com/office/drawing/2014/main" id="{990764FC-0660-40E6-85B8-E1A77154568C}"/>
              </a:ext>
            </a:extLst>
          </p:cNvPr>
          <p:cNvSpPr txBox="1"/>
          <p:nvPr/>
        </p:nvSpPr>
        <p:spPr>
          <a:xfrm>
            <a:off x="3006638" y="2005677"/>
            <a:ext cx="8746885" cy="5632311"/>
          </a:xfrm>
          <a:prstGeom prst="rect">
            <a:avLst/>
          </a:prstGeom>
          <a:noFill/>
        </p:spPr>
        <p:txBody>
          <a:bodyPr wrap="square" rtlCol="0">
            <a:spAutoFit/>
          </a:bodyPr>
          <a:lstStyle/>
          <a:p>
            <a:pPr marL="282575" indent="-228600">
              <a:spcBef>
                <a:spcPts val="300"/>
              </a:spcBef>
              <a:spcAft>
                <a:spcPts val="300"/>
              </a:spcAft>
              <a:buFont typeface="Arial" panose="020B0604020202020204" pitchFamily="34" charset="0"/>
              <a:buChar char="•"/>
            </a:pPr>
            <a:r>
              <a:rPr lang="en-US" sz="2200" dirty="0">
                <a:solidFill>
                  <a:schemeClr val="bg1"/>
                </a:solidFill>
              </a:rPr>
              <a:t> Now we will explore </a:t>
            </a:r>
            <a:r>
              <a:rPr lang="en-US" sz="2200" dirty="0">
                <a:solidFill>
                  <a:srgbClr val="FFFF00"/>
                </a:solidFill>
              </a:rPr>
              <a:t>shamanism</a:t>
            </a:r>
            <a:r>
              <a:rPr lang="en-US" sz="2200" dirty="0">
                <a:solidFill>
                  <a:schemeClr val="bg1"/>
                </a:solidFill>
              </a:rPr>
              <a:t>, </a:t>
            </a:r>
            <a:r>
              <a:rPr lang="en-US" sz="2200" dirty="0">
                <a:solidFill>
                  <a:srgbClr val="FFFF00"/>
                </a:solidFill>
              </a:rPr>
              <a:t>shamans</a:t>
            </a:r>
            <a:r>
              <a:rPr lang="en-US" sz="2200" dirty="0">
                <a:solidFill>
                  <a:schemeClr val="bg1"/>
                </a:solidFill>
              </a:rPr>
              <a:t>, and </a:t>
            </a:r>
            <a:r>
              <a:rPr lang="en-US" sz="2200" dirty="0">
                <a:solidFill>
                  <a:srgbClr val="FFFF00"/>
                </a:solidFill>
              </a:rPr>
              <a:t>shamanic traditions</a:t>
            </a:r>
            <a:r>
              <a:rPr lang="en-US" sz="2200" dirty="0">
                <a:solidFill>
                  <a:schemeClr val="bg1"/>
                </a:solidFill>
              </a:rPr>
              <a:t>.</a:t>
            </a:r>
          </a:p>
          <a:p>
            <a:pPr marL="282575" indent="-228600">
              <a:spcBef>
                <a:spcPts val="300"/>
              </a:spcBef>
              <a:spcAft>
                <a:spcPts val="300"/>
              </a:spcAft>
              <a:buFont typeface="Arial" panose="020B0604020202020204" pitchFamily="34" charset="0"/>
              <a:buChar char="•"/>
            </a:pPr>
            <a:r>
              <a:rPr lang="en-US" sz="2200" dirty="0">
                <a:solidFill>
                  <a:schemeClr val="bg1"/>
                </a:solidFill>
              </a:rPr>
              <a:t> Certain tribes have special people called </a:t>
            </a:r>
            <a:r>
              <a:rPr lang="en-US" sz="2200" dirty="0">
                <a:solidFill>
                  <a:srgbClr val="FFFF00"/>
                </a:solidFill>
              </a:rPr>
              <a:t>shamans</a:t>
            </a:r>
            <a:r>
              <a:rPr lang="en-US" sz="2200" dirty="0">
                <a:solidFill>
                  <a:schemeClr val="bg1"/>
                </a:solidFill>
              </a:rPr>
              <a:t>.</a:t>
            </a:r>
          </a:p>
          <a:p>
            <a:pPr marL="282575" indent="-228600">
              <a:spcBef>
                <a:spcPts val="300"/>
              </a:spcBef>
              <a:spcAft>
                <a:spcPts val="300"/>
              </a:spcAft>
              <a:buFont typeface="Arial" panose="020B0604020202020204" pitchFamily="34" charset="0"/>
              <a:buChar char="•"/>
            </a:pPr>
            <a:r>
              <a:rPr lang="en-US" sz="2200" dirty="0">
                <a:solidFill>
                  <a:schemeClr val="bg1"/>
                </a:solidFill>
              </a:rPr>
              <a:t> A </a:t>
            </a:r>
            <a:r>
              <a:rPr lang="en-US" sz="2200" b="1" dirty="0">
                <a:solidFill>
                  <a:srgbClr val="FFFF00"/>
                </a:solidFill>
              </a:rPr>
              <a:t>shaman</a:t>
            </a:r>
            <a:r>
              <a:rPr lang="en-US" sz="2200" dirty="0">
                <a:solidFill>
                  <a:schemeClr val="bg1"/>
                </a:solidFill>
              </a:rPr>
              <a:t> is someone who has the </a:t>
            </a:r>
            <a:r>
              <a:rPr lang="en-US" sz="2200" b="1" dirty="0">
                <a:solidFill>
                  <a:schemeClr val="bg1"/>
                </a:solidFill>
              </a:rPr>
              <a:t>power or ability to communicate </a:t>
            </a:r>
            <a:br>
              <a:rPr lang="en-US" sz="2200" b="1" dirty="0">
                <a:solidFill>
                  <a:schemeClr val="bg1"/>
                </a:solidFill>
              </a:rPr>
            </a:br>
            <a:r>
              <a:rPr lang="en-US" sz="2200" b="1" dirty="0">
                <a:solidFill>
                  <a:schemeClr val="bg1"/>
                </a:solidFill>
              </a:rPr>
              <a:t> with spirits for  the purpose of healing the sick</a:t>
            </a:r>
            <a:r>
              <a:rPr lang="en-US" sz="2200" dirty="0">
                <a:solidFill>
                  <a:schemeClr val="bg1"/>
                </a:solidFill>
              </a:rPr>
              <a:t>.</a:t>
            </a:r>
          </a:p>
          <a:p>
            <a:pPr marL="282575" indent="-228600">
              <a:spcBef>
                <a:spcPts val="300"/>
              </a:spcBef>
              <a:spcAft>
                <a:spcPts val="300"/>
              </a:spcAft>
              <a:buFont typeface="Arial" panose="020B0604020202020204" pitchFamily="34" charset="0"/>
              <a:buChar char="•"/>
            </a:pPr>
            <a:r>
              <a:rPr lang="en-US" sz="2200" dirty="0">
                <a:solidFill>
                  <a:schemeClr val="bg1"/>
                </a:solidFill>
              </a:rPr>
              <a:t> Shamans can act as a </a:t>
            </a:r>
            <a:r>
              <a:rPr lang="en-US" sz="2200" b="1" dirty="0">
                <a:solidFill>
                  <a:schemeClr val="bg1"/>
                </a:solidFill>
              </a:rPr>
              <a:t>bridge between the material world and the </a:t>
            </a:r>
            <a:br>
              <a:rPr lang="en-US" sz="2200" b="1" dirty="0">
                <a:solidFill>
                  <a:schemeClr val="bg1"/>
                </a:solidFill>
              </a:rPr>
            </a:br>
            <a:r>
              <a:rPr lang="en-US" sz="2200" b="1" dirty="0">
                <a:solidFill>
                  <a:schemeClr val="bg1"/>
                </a:solidFill>
              </a:rPr>
              <a:t> spirit world</a:t>
            </a:r>
            <a:r>
              <a:rPr lang="en-US" sz="2200" dirty="0">
                <a:solidFill>
                  <a:schemeClr val="bg1"/>
                </a:solidFill>
              </a:rPr>
              <a:t>.</a:t>
            </a:r>
          </a:p>
          <a:p>
            <a:pPr marL="282575" indent="-228600">
              <a:spcBef>
                <a:spcPts val="300"/>
              </a:spcBef>
              <a:spcAft>
                <a:spcPts val="300"/>
              </a:spcAft>
              <a:buFont typeface="Arial" panose="020B0604020202020204" pitchFamily="34" charset="0"/>
              <a:buChar char="•"/>
            </a:pPr>
            <a:r>
              <a:rPr lang="en-US" sz="2200" dirty="0">
                <a:solidFill>
                  <a:schemeClr val="bg1"/>
                </a:solidFill>
              </a:rPr>
              <a:t> </a:t>
            </a:r>
            <a:r>
              <a:rPr lang="en-US" sz="2200" b="1" dirty="0">
                <a:solidFill>
                  <a:srgbClr val="FFFF00"/>
                </a:solidFill>
              </a:rPr>
              <a:t>Shamanism</a:t>
            </a:r>
            <a:r>
              <a:rPr lang="en-US" sz="2200" dirty="0">
                <a:solidFill>
                  <a:schemeClr val="bg1"/>
                </a:solidFill>
              </a:rPr>
              <a:t> is generally recognized as a kind of </a:t>
            </a:r>
            <a:r>
              <a:rPr lang="en-US" sz="2200" b="1" dirty="0">
                <a:solidFill>
                  <a:schemeClr val="bg1"/>
                </a:solidFill>
              </a:rPr>
              <a:t>religion</a:t>
            </a:r>
            <a:r>
              <a:rPr lang="en-US" sz="2200" dirty="0">
                <a:solidFill>
                  <a:schemeClr val="bg1"/>
                </a:solidFill>
              </a:rPr>
              <a:t> practiced by </a:t>
            </a:r>
            <a:br>
              <a:rPr lang="en-US" sz="2200" dirty="0">
                <a:solidFill>
                  <a:schemeClr val="bg1"/>
                </a:solidFill>
              </a:rPr>
            </a:br>
            <a:r>
              <a:rPr lang="en-US" sz="2200" dirty="0">
                <a:solidFill>
                  <a:schemeClr val="bg1"/>
                </a:solidFill>
              </a:rPr>
              <a:t> certain indigenous peoples.</a:t>
            </a:r>
          </a:p>
          <a:p>
            <a:pPr marL="282575" indent="-228600">
              <a:spcBef>
                <a:spcPts val="300"/>
              </a:spcBef>
              <a:spcAft>
                <a:spcPts val="300"/>
              </a:spcAft>
              <a:buFont typeface="Arial" panose="020B0604020202020204" pitchFamily="34" charset="0"/>
              <a:buChar char="•"/>
            </a:pPr>
            <a:r>
              <a:rPr lang="en-US" sz="2200" dirty="0">
                <a:solidFill>
                  <a:schemeClr val="bg1"/>
                </a:solidFill>
              </a:rPr>
              <a:t> Shamanism not only involves </a:t>
            </a:r>
            <a:r>
              <a:rPr lang="en-US" sz="2200" b="1" dirty="0">
                <a:solidFill>
                  <a:schemeClr val="bg1"/>
                </a:solidFill>
              </a:rPr>
              <a:t>communication with good and evil </a:t>
            </a:r>
            <a:br>
              <a:rPr lang="en-US" sz="2200" b="1" dirty="0">
                <a:solidFill>
                  <a:schemeClr val="bg1"/>
                </a:solidFill>
              </a:rPr>
            </a:br>
            <a:r>
              <a:rPr lang="en-US" sz="2200" b="1" dirty="0">
                <a:solidFill>
                  <a:schemeClr val="bg1"/>
                </a:solidFill>
              </a:rPr>
              <a:t> spirits</a:t>
            </a:r>
            <a:r>
              <a:rPr lang="en-US" sz="2200" dirty="0">
                <a:solidFill>
                  <a:schemeClr val="bg1"/>
                </a:solidFill>
              </a:rPr>
              <a:t>, but also espouses a </a:t>
            </a:r>
            <a:r>
              <a:rPr lang="en-US" sz="2200" b="1" dirty="0">
                <a:solidFill>
                  <a:schemeClr val="bg1"/>
                </a:solidFill>
              </a:rPr>
              <a:t>closeness to nature</a:t>
            </a:r>
            <a:r>
              <a:rPr lang="en-US" sz="2200" dirty="0">
                <a:solidFill>
                  <a:schemeClr val="bg1"/>
                </a:solidFill>
              </a:rPr>
              <a:t>. </a:t>
            </a:r>
          </a:p>
          <a:p>
            <a:pPr marL="282575" indent="-228600">
              <a:spcBef>
                <a:spcPts val="300"/>
              </a:spcBef>
              <a:spcAft>
                <a:spcPts val="300"/>
              </a:spcAft>
              <a:buFont typeface="Arial" panose="020B0604020202020204" pitchFamily="34" charset="0"/>
              <a:buChar char="•"/>
            </a:pPr>
            <a:r>
              <a:rPr lang="en-US" sz="2200" dirty="0">
                <a:solidFill>
                  <a:schemeClr val="bg1"/>
                </a:solidFill>
              </a:rPr>
              <a:t> </a:t>
            </a:r>
            <a:r>
              <a:rPr lang="en-US" sz="2200" b="1" dirty="0">
                <a:solidFill>
                  <a:srgbClr val="FFFF00"/>
                </a:solidFill>
              </a:rPr>
              <a:t>Shamanistic traditions</a:t>
            </a:r>
            <a:r>
              <a:rPr lang="en-US" sz="2200" dirty="0">
                <a:solidFill>
                  <a:schemeClr val="bg1"/>
                </a:solidFill>
              </a:rPr>
              <a:t> consist of practices and rituals held by shamans </a:t>
            </a:r>
            <a:br>
              <a:rPr lang="en-US" sz="2200" dirty="0">
                <a:solidFill>
                  <a:schemeClr val="bg1"/>
                </a:solidFill>
              </a:rPr>
            </a:br>
            <a:r>
              <a:rPr lang="en-US" sz="2200" dirty="0">
                <a:solidFill>
                  <a:schemeClr val="bg1"/>
                </a:solidFill>
              </a:rPr>
              <a:t> and those who believe in shamanism.</a:t>
            </a:r>
          </a:p>
          <a:p>
            <a:pPr marL="457200" indent="-457200">
              <a:spcBef>
                <a:spcPts val="300"/>
              </a:spcBef>
              <a:spcAft>
                <a:spcPts val="300"/>
              </a:spcAft>
              <a:buFont typeface="Arial" panose="020B0604020202020204" pitchFamily="34" charset="0"/>
              <a:buChar char="•"/>
            </a:pPr>
            <a:endParaRPr lang="en-US" sz="2800" dirty="0">
              <a:solidFill>
                <a:schemeClr val="bg1"/>
              </a:solidFill>
            </a:endParaRP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10840" y="630734"/>
            <a:ext cx="11980718" cy="769441"/>
          </a:xfrm>
          <a:prstGeom prst="rect">
            <a:avLst/>
          </a:prstGeom>
          <a:noFill/>
        </p:spPr>
        <p:txBody>
          <a:bodyPr wrap="square" rtlCol="0">
            <a:spAutoFit/>
          </a:bodyPr>
          <a:lstStyle/>
          <a:p>
            <a:pPr algn="ctr"/>
            <a:r>
              <a:rPr lang="en-US" sz="3600" dirty="0">
                <a:solidFill>
                  <a:schemeClr val="bg1"/>
                </a:solidFill>
              </a:rPr>
              <a:t>Themes – </a:t>
            </a:r>
            <a:r>
              <a:rPr lang="en-US" sz="3600" dirty="0">
                <a:solidFill>
                  <a:srgbClr val="FBD679"/>
                </a:solidFill>
              </a:rPr>
              <a:t>Native (Indigenous) Peoples, their beliefs &amp; rituals</a:t>
            </a:r>
            <a:r>
              <a:rPr lang="en-US" sz="4400" dirty="0">
                <a:solidFill>
                  <a:srgbClr val="FFFF00"/>
                </a:solidFill>
              </a:rPr>
              <a:t> </a:t>
            </a:r>
            <a:endParaRPr lang="en-US" b="1" dirty="0">
              <a:solidFill>
                <a:srgbClr val="FF0000"/>
              </a:solidFill>
            </a:endParaRPr>
          </a:p>
        </p:txBody>
      </p:sp>
      <p:sp>
        <p:nvSpPr>
          <p:cNvPr id="5" name="TextBox 4">
            <a:extLst>
              <a:ext uri="{FF2B5EF4-FFF2-40B4-BE49-F238E27FC236}">
                <a16:creationId xmlns:a16="http://schemas.microsoft.com/office/drawing/2014/main" id="{30B85C9F-3989-4A09-8F5F-9B79E1A0E818}"/>
              </a:ext>
            </a:extLst>
          </p:cNvPr>
          <p:cNvSpPr txBox="1"/>
          <p:nvPr/>
        </p:nvSpPr>
        <p:spPr>
          <a:xfrm>
            <a:off x="2773676" y="1363436"/>
            <a:ext cx="6411686" cy="646331"/>
          </a:xfrm>
          <a:prstGeom prst="rect">
            <a:avLst/>
          </a:prstGeom>
          <a:noFill/>
        </p:spPr>
        <p:txBody>
          <a:bodyPr wrap="square" rtlCol="0">
            <a:spAutoFit/>
          </a:bodyPr>
          <a:lstStyle/>
          <a:p>
            <a:pPr algn="ctr"/>
            <a:r>
              <a:rPr lang="en-US" sz="3600" b="1" dirty="0">
                <a:solidFill>
                  <a:srgbClr val="FFFF00"/>
                </a:solidFill>
              </a:rPr>
              <a:t>Shamanism</a:t>
            </a:r>
            <a:endParaRPr lang="en-US" b="1" dirty="0">
              <a:solidFill>
                <a:srgbClr val="FFFF00"/>
              </a:solidFill>
            </a:endParaRPr>
          </a:p>
        </p:txBody>
      </p:sp>
      <p:pic>
        <p:nvPicPr>
          <p:cNvPr id="6" name="Picture 5">
            <a:extLst>
              <a:ext uri="{FF2B5EF4-FFF2-40B4-BE49-F238E27FC236}">
                <a16:creationId xmlns:a16="http://schemas.microsoft.com/office/drawing/2014/main" id="{5DA5E23F-4B3E-4F7C-8766-D4F2DDE68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03" y="2033276"/>
            <a:ext cx="2809235" cy="4362018"/>
          </a:xfrm>
          <a:prstGeom prst="rect">
            <a:avLst/>
          </a:prstGeom>
        </p:spPr>
      </p:pic>
    </p:spTree>
    <p:extLst>
      <p:ext uri="{BB962C8B-B14F-4D97-AF65-F5344CB8AC3E}">
        <p14:creationId xmlns:p14="http://schemas.microsoft.com/office/powerpoint/2010/main" val="79157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513809" y="713754"/>
            <a:ext cx="11090362" cy="4124206"/>
          </a:xfrm>
          <a:prstGeom prst="rect">
            <a:avLst/>
          </a:prstGeom>
          <a:noFill/>
        </p:spPr>
        <p:txBody>
          <a:bodyPr wrap="square" rtlCol="0">
            <a:spAutoFit/>
          </a:bodyPr>
          <a:lstStyle/>
          <a:p>
            <a:pPr marL="282575" indent="-228600">
              <a:spcBef>
                <a:spcPts val="300"/>
              </a:spcBef>
              <a:spcAft>
                <a:spcPts val="300"/>
              </a:spcAft>
              <a:buFont typeface="Arial" panose="020B0604020202020204" pitchFamily="34" charset="0"/>
              <a:buChar char="•"/>
            </a:pPr>
            <a:r>
              <a:rPr lang="en-US" sz="2200" dirty="0">
                <a:solidFill>
                  <a:schemeClr val="bg1"/>
                </a:solidFill>
              </a:rPr>
              <a:t> Shamans from different parts of the world will differ in their respective rituals and ways of </a:t>
            </a:r>
            <a:br>
              <a:rPr lang="en-US" sz="2200" dirty="0">
                <a:solidFill>
                  <a:schemeClr val="bg1"/>
                </a:solidFill>
              </a:rPr>
            </a:br>
            <a:r>
              <a:rPr lang="en-US" sz="2200" dirty="0">
                <a:solidFill>
                  <a:schemeClr val="bg1"/>
                </a:solidFill>
              </a:rPr>
              <a:t> reaching spirits.</a:t>
            </a:r>
          </a:p>
          <a:p>
            <a:pPr marL="282575" indent="-228600">
              <a:spcBef>
                <a:spcPts val="300"/>
              </a:spcBef>
              <a:spcAft>
                <a:spcPts val="300"/>
              </a:spcAft>
              <a:buFont typeface="Arial" panose="020B0604020202020204" pitchFamily="34" charset="0"/>
              <a:buChar char="•"/>
            </a:pPr>
            <a:r>
              <a:rPr lang="en-US" sz="2200" dirty="0">
                <a:solidFill>
                  <a:schemeClr val="bg1"/>
                </a:solidFill>
              </a:rPr>
              <a:t> An interesting article entitled ‘</a:t>
            </a:r>
            <a:r>
              <a:rPr lang="en-US" sz="2200" dirty="0">
                <a:solidFill>
                  <a:schemeClr val="bg1"/>
                </a:solidFill>
                <a:hlinkClick r:id="rId3"/>
              </a:rPr>
              <a:t>Top 10 Indigenous Tribes with Shamanic Traditions</a:t>
            </a:r>
            <a:r>
              <a:rPr lang="en-US" sz="2200" dirty="0">
                <a:solidFill>
                  <a:schemeClr val="bg1"/>
                </a:solidFill>
              </a:rPr>
              <a:t>’ showcases </a:t>
            </a:r>
            <a:br>
              <a:rPr lang="en-US" sz="2200" dirty="0">
                <a:solidFill>
                  <a:schemeClr val="bg1"/>
                </a:solidFill>
              </a:rPr>
            </a:br>
            <a:r>
              <a:rPr lang="en-US" sz="2200" dirty="0">
                <a:solidFill>
                  <a:schemeClr val="bg1"/>
                </a:solidFill>
              </a:rPr>
              <a:t> some very fascinating ones. </a:t>
            </a:r>
          </a:p>
          <a:p>
            <a:pPr marL="282575" indent="-228600">
              <a:spcBef>
                <a:spcPts val="300"/>
              </a:spcBef>
              <a:spcAft>
                <a:spcPts val="300"/>
              </a:spcAft>
              <a:buFont typeface="Arial" panose="020B0604020202020204" pitchFamily="34" charset="0"/>
              <a:buChar char="•"/>
            </a:pPr>
            <a:r>
              <a:rPr lang="en-US" sz="2200" dirty="0">
                <a:solidFill>
                  <a:schemeClr val="bg1"/>
                </a:solidFill>
              </a:rPr>
              <a:t>  Let’s have a look at two in particular: the </a:t>
            </a:r>
            <a:r>
              <a:rPr lang="en-US" sz="2200" dirty="0">
                <a:solidFill>
                  <a:srgbClr val="FFFF00"/>
                </a:solidFill>
              </a:rPr>
              <a:t>Hmong peoples </a:t>
            </a:r>
            <a:r>
              <a:rPr lang="en-US" sz="2200" dirty="0">
                <a:solidFill>
                  <a:schemeClr val="bg1"/>
                </a:solidFill>
              </a:rPr>
              <a:t>and the </a:t>
            </a:r>
            <a:r>
              <a:rPr lang="en-US" sz="2200" dirty="0">
                <a:solidFill>
                  <a:srgbClr val="FFFF00"/>
                </a:solidFill>
              </a:rPr>
              <a:t>Mongolian shamans</a:t>
            </a:r>
            <a:r>
              <a:rPr lang="en-US" sz="2200" dirty="0">
                <a:solidFill>
                  <a:schemeClr val="bg1"/>
                </a:solidFill>
              </a:rPr>
              <a:t>.</a:t>
            </a:r>
          </a:p>
          <a:p>
            <a:pPr marL="282575" indent="-228600">
              <a:spcBef>
                <a:spcPts val="300"/>
              </a:spcBef>
              <a:spcAft>
                <a:spcPts val="300"/>
              </a:spcAft>
              <a:buFont typeface="Arial" panose="020B0604020202020204" pitchFamily="34" charset="0"/>
              <a:buChar char="•"/>
            </a:pPr>
            <a:r>
              <a:rPr lang="en-US" sz="2200" dirty="0">
                <a:solidFill>
                  <a:schemeClr val="bg1"/>
                </a:solidFill>
              </a:rPr>
              <a:t> First, the </a:t>
            </a:r>
            <a:r>
              <a:rPr lang="en-US" sz="2200" b="1" dirty="0">
                <a:solidFill>
                  <a:srgbClr val="FFFF00"/>
                </a:solidFill>
                <a:hlinkClick r:id="rId4"/>
              </a:rPr>
              <a:t>Hmong people</a:t>
            </a:r>
            <a:r>
              <a:rPr lang="en-US" sz="2200" b="1" dirty="0">
                <a:solidFill>
                  <a:srgbClr val="FFFF00"/>
                </a:solidFill>
              </a:rPr>
              <a:t> </a:t>
            </a:r>
            <a:r>
              <a:rPr lang="en-US" sz="2200" dirty="0">
                <a:solidFill>
                  <a:schemeClr val="bg1"/>
                </a:solidFill>
              </a:rPr>
              <a:t>(a subgroup of the </a:t>
            </a:r>
            <a:r>
              <a:rPr lang="en-US" sz="2200" dirty="0">
                <a:solidFill>
                  <a:schemeClr val="bg1"/>
                </a:solidFill>
                <a:hlinkClick r:id="rId5"/>
              </a:rPr>
              <a:t>Miao</a:t>
            </a:r>
            <a:r>
              <a:rPr lang="en-US" sz="2200" dirty="0">
                <a:solidFill>
                  <a:schemeClr val="bg1"/>
                </a:solidFill>
              </a:rPr>
              <a:t> people of China) who can be found in </a:t>
            </a:r>
            <a:br>
              <a:rPr lang="en-US" sz="2200" dirty="0">
                <a:solidFill>
                  <a:schemeClr val="bg1"/>
                </a:solidFill>
              </a:rPr>
            </a:br>
            <a:r>
              <a:rPr lang="en-US" sz="2200" dirty="0">
                <a:solidFill>
                  <a:schemeClr val="bg1"/>
                </a:solidFill>
              </a:rPr>
              <a:t> Southern China, Vietnam, Thailand, and Myanmar. </a:t>
            </a:r>
          </a:p>
          <a:p>
            <a:pPr marL="282575" indent="-228600">
              <a:spcBef>
                <a:spcPts val="300"/>
              </a:spcBef>
              <a:spcAft>
                <a:spcPts val="300"/>
              </a:spcAft>
              <a:buFont typeface="Arial" panose="020B0604020202020204" pitchFamily="34" charset="0"/>
              <a:buChar char="•"/>
            </a:pPr>
            <a:r>
              <a:rPr lang="en-US" sz="2200" dirty="0">
                <a:solidFill>
                  <a:schemeClr val="bg1"/>
                </a:solidFill>
              </a:rPr>
              <a:t> From the article: </a:t>
            </a:r>
          </a:p>
          <a:p>
            <a:pPr marL="457200" indent="-457200">
              <a:spcBef>
                <a:spcPts val="300"/>
              </a:spcBef>
              <a:spcAft>
                <a:spcPts val="300"/>
              </a:spcAft>
              <a:buFont typeface="Arial" panose="020B0604020202020204" pitchFamily="34" charset="0"/>
              <a:buChar char="•"/>
            </a:pPr>
            <a:endParaRPr lang="en-US" sz="2800" dirty="0">
              <a:solidFill>
                <a:schemeClr val="bg1"/>
              </a:solidFill>
            </a:endParaRP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5" name="TextBox 4">
            <a:extLst>
              <a:ext uri="{FF2B5EF4-FFF2-40B4-BE49-F238E27FC236}">
                <a16:creationId xmlns:a16="http://schemas.microsoft.com/office/drawing/2014/main" id="{30B85C9F-3989-4A09-8F5F-9B79E1A0E818}"/>
              </a:ext>
            </a:extLst>
          </p:cNvPr>
          <p:cNvSpPr txBox="1"/>
          <p:nvPr/>
        </p:nvSpPr>
        <p:spPr>
          <a:xfrm>
            <a:off x="2708361" y="88084"/>
            <a:ext cx="6411686" cy="646331"/>
          </a:xfrm>
          <a:prstGeom prst="rect">
            <a:avLst/>
          </a:prstGeom>
          <a:noFill/>
        </p:spPr>
        <p:txBody>
          <a:bodyPr wrap="square" rtlCol="0">
            <a:spAutoFit/>
          </a:bodyPr>
          <a:lstStyle/>
          <a:p>
            <a:pPr algn="ctr"/>
            <a:r>
              <a:rPr lang="en-US" sz="3600" b="1" dirty="0">
                <a:solidFill>
                  <a:srgbClr val="FFFF00"/>
                </a:solidFill>
              </a:rPr>
              <a:t>Shamanism</a:t>
            </a:r>
            <a:endParaRPr lang="en-US" b="1" dirty="0">
              <a:solidFill>
                <a:srgbClr val="FFFF00"/>
              </a:solidFill>
            </a:endParaRPr>
          </a:p>
        </p:txBody>
      </p:sp>
      <p:pic>
        <p:nvPicPr>
          <p:cNvPr id="10" name="Picture 9">
            <a:extLst>
              <a:ext uri="{FF2B5EF4-FFF2-40B4-BE49-F238E27FC236}">
                <a16:creationId xmlns:a16="http://schemas.microsoft.com/office/drawing/2014/main" id="{FCC862AE-0975-459F-96A6-35A3311BC2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2" y="3401917"/>
            <a:ext cx="1824347" cy="2410419"/>
          </a:xfrm>
          <a:prstGeom prst="rect">
            <a:avLst/>
          </a:prstGeom>
        </p:spPr>
      </p:pic>
      <p:sp>
        <p:nvSpPr>
          <p:cNvPr id="11" name="TextBox 10">
            <a:extLst>
              <a:ext uri="{FF2B5EF4-FFF2-40B4-BE49-F238E27FC236}">
                <a16:creationId xmlns:a16="http://schemas.microsoft.com/office/drawing/2014/main" id="{8274DCE3-D75D-45C6-B5C1-478C884690BF}"/>
              </a:ext>
            </a:extLst>
          </p:cNvPr>
          <p:cNvSpPr txBox="1"/>
          <p:nvPr/>
        </p:nvSpPr>
        <p:spPr>
          <a:xfrm>
            <a:off x="846904" y="3822297"/>
            <a:ext cx="8904514" cy="1569660"/>
          </a:xfrm>
          <a:prstGeom prst="rect">
            <a:avLst/>
          </a:prstGeom>
          <a:solidFill>
            <a:schemeClr val="accent4">
              <a:lumMod val="20000"/>
              <a:lumOff val="80000"/>
            </a:schemeClr>
          </a:solidFill>
        </p:spPr>
        <p:txBody>
          <a:bodyPr wrap="square" rtlCol="0">
            <a:spAutoFit/>
          </a:bodyPr>
          <a:lstStyle/>
          <a:p>
            <a:r>
              <a:rPr lang="en-US" sz="1600" dirty="0"/>
              <a:t>5000 years ago the </a:t>
            </a:r>
            <a:r>
              <a:rPr lang="en-US" sz="1600" b="1" dirty="0"/>
              <a:t>Hmong people </a:t>
            </a:r>
            <a:r>
              <a:rPr lang="en-US" sz="1600" dirty="0"/>
              <a:t>of China practiced a form of spiritualism called “Ua Neeb.” This form of spiritual healing said that all souls are interchangeable. This tribe practiced a respectful form of animal sacrifice in order to heal someone.</a:t>
            </a:r>
          </a:p>
          <a:p>
            <a:r>
              <a:rPr lang="en-US" sz="1600" dirty="0"/>
              <a:t>The reasoning was that since all souls were interchangeable, asking permission to use the animal’s soul was fine. The animal’s soul would heal the person, and all of this would be officiated by the shaman of the tribe; he would talk to the gods and ask the animal for permission.</a:t>
            </a:r>
          </a:p>
        </p:txBody>
      </p:sp>
      <p:sp>
        <p:nvSpPr>
          <p:cNvPr id="12" name="TextBox 11">
            <a:extLst>
              <a:ext uri="{FF2B5EF4-FFF2-40B4-BE49-F238E27FC236}">
                <a16:creationId xmlns:a16="http://schemas.microsoft.com/office/drawing/2014/main" id="{E416A4D1-EC81-4CC7-9683-026A7CD37994}"/>
              </a:ext>
            </a:extLst>
          </p:cNvPr>
          <p:cNvSpPr txBox="1"/>
          <p:nvPr/>
        </p:nvSpPr>
        <p:spPr>
          <a:xfrm>
            <a:off x="653141" y="5496287"/>
            <a:ext cx="8980716" cy="1046440"/>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chemeClr val="bg1"/>
                </a:solidFill>
              </a:rPr>
              <a:t>Videos: </a:t>
            </a:r>
            <a:r>
              <a:rPr lang="en-US" sz="2000" b="1" dirty="0">
                <a:solidFill>
                  <a:srgbClr val="FEE6FC"/>
                </a:solidFill>
                <a:hlinkClick r:id="rId7"/>
              </a:rPr>
              <a:t>Hmong Shaman Performs Healing Ritual</a:t>
            </a:r>
            <a:r>
              <a:rPr lang="en-US" sz="2000" dirty="0">
                <a:solidFill>
                  <a:schemeClr val="bg1"/>
                </a:solidFill>
              </a:rPr>
              <a:t> (1:19) and,</a:t>
            </a:r>
            <a:br>
              <a:rPr lang="en-US" sz="2000" dirty="0">
                <a:solidFill>
                  <a:schemeClr val="bg1"/>
                </a:solidFill>
              </a:rPr>
            </a:br>
            <a:r>
              <a:rPr lang="en-US" sz="2000" dirty="0">
                <a:solidFill>
                  <a:schemeClr val="bg1"/>
                </a:solidFill>
              </a:rPr>
              <a:t>from National Geographic, </a:t>
            </a:r>
            <a:r>
              <a:rPr lang="en-US" sz="2000" b="1" dirty="0">
                <a:solidFill>
                  <a:srgbClr val="FEE6FC"/>
                </a:solidFill>
                <a:hlinkClick r:id="rId8"/>
              </a:rPr>
              <a:t>Shaman Performs Rite to Protect a Man’s Soul From the Underworld</a:t>
            </a:r>
            <a:r>
              <a:rPr lang="en-US" sz="2000" dirty="0">
                <a:solidFill>
                  <a:schemeClr val="bg1"/>
                </a:solidFill>
              </a:rPr>
              <a:t> (1:34)</a:t>
            </a:r>
            <a:endParaRPr lang="en-US" sz="2200" dirty="0">
              <a:solidFill>
                <a:schemeClr val="bg1"/>
              </a:solidFill>
            </a:endParaRPr>
          </a:p>
        </p:txBody>
      </p:sp>
    </p:spTree>
    <p:extLst>
      <p:ext uri="{BB962C8B-B14F-4D97-AF65-F5344CB8AC3E}">
        <p14:creationId xmlns:p14="http://schemas.microsoft.com/office/powerpoint/2010/main" val="311470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311335" y="909697"/>
            <a:ext cx="11090362" cy="846386"/>
          </a:xfrm>
          <a:prstGeom prst="rect">
            <a:avLst/>
          </a:prstGeom>
          <a:noFill/>
        </p:spPr>
        <p:txBody>
          <a:bodyPr wrap="square" rtlCol="0">
            <a:spAutoFit/>
          </a:bodyPr>
          <a:lstStyle/>
          <a:p>
            <a:pPr marL="282575" indent="-228600">
              <a:spcBef>
                <a:spcPts val="300"/>
              </a:spcBef>
              <a:spcAft>
                <a:spcPts val="300"/>
              </a:spcAft>
              <a:buFont typeface="Arial" panose="020B0604020202020204" pitchFamily="34" charset="0"/>
              <a:buChar char="•"/>
            </a:pPr>
            <a:r>
              <a:rPr lang="en-US" sz="2200" dirty="0">
                <a:solidFill>
                  <a:schemeClr val="bg1"/>
                </a:solidFill>
              </a:rPr>
              <a:t> As a second example, we have the Mongolian shaman.</a:t>
            </a:r>
          </a:p>
          <a:p>
            <a:pPr marL="282575" indent="-228600">
              <a:spcBef>
                <a:spcPts val="300"/>
              </a:spcBef>
              <a:spcAft>
                <a:spcPts val="300"/>
              </a:spcAft>
              <a:buFont typeface="Arial" panose="020B0604020202020204" pitchFamily="34" charset="0"/>
              <a:buChar char="•"/>
            </a:pPr>
            <a:r>
              <a:rPr lang="en-US" sz="2200" dirty="0">
                <a:solidFill>
                  <a:schemeClr val="bg1"/>
                </a:solidFill>
              </a:rPr>
              <a:t> From the article:</a:t>
            </a:r>
            <a:endParaRPr lang="en-US" sz="2800" dirty="0">
              <a:solidFill>
                <a:srgbClr val="FFFF00"/>
              </a:solidFill>
            </a:endParaRPr>
          </a:p>
        </p:txBody>
      </p:sp>
      <p:sp>
        <p:nvSpPr>
          <p:cNvPr id="5" name="TextBox 4">
            <a:extLst>
              <a:ext uri="{FF2B5EF4-FFF2-40B4-BE49-F238E27FC236}">
                <a16:creationId xmlns:a16="http://schemas.microsoft.com/office/drawing/2014/main" id="{30B85C9F-3989-4A09-8F5F-9B79E1A0E818}"/>
              </a:ext>
            </a:extLst>
          </p:cNvPr>
          <p:cNvSpPr txBox="1"/>
          <p:nvPr/>
        </p:nvSpPr>
        <p:spPr>
          <a:xfrm>
            <a:off x="2505887" y="284027"/>
            <a:ext cx="6411686" cy="646331"/>
          </a:xfrm>
          <a:prstGeom prst="rect">
            <a:avLst/>
          </a:prstGeom>
          <a:noFill/>
        </p:spPr>
        <p:txBody>
          <a:bodyPr wrap="square" rtlCol="0">
            <a:spAutoFit/>
          </a:bodyPr>
          <a:lstStyle/>
          <a:p>
            <a:pPr algn="ctr"/>
            <a:r>
              <a:rPr lang="en-US" sz="3600" b="1" dirty="0">
                <a:solidFill>
                  <a:srgbClr val="FFFF00"/>
                </a:solidFill>
              </a:rPr>
              <a:t>Shamanism</a:t>
            </a:r>
            <a:endParaRPr lang="en-US" b="1" dirty="0">
              <a:solidFill>
                <a:srgbClr val="FFFF00"/>
              </a:solidFill>
            </a:endParaRPr>
          </a:p>
        </p:txBody>
      </p:sp>
      <p:sp>
        <p:nvSpPr>
          <p:cNvPr id="11" name="TextBox 10">
            <a:extLst>
              <a:ext uri="{FF2B5EF4-FFF2-40B4-BE49-F238E27FC236}">
                <a16:creationId xmlns:a16="http://schemas.microsoft.com/office/drawing/2014/main" id="{8274DCE3-D75D-45C6-B5C1-478C884690BF}"/>
              </a:ext>
            </a:extLst>
          </p:cNvPr>
          <p:cNvSpPr txBox="1"/>
          <p:nvPr/>
        </p:nvSpPr>
        <p:spPr>
          <a:xfrm>
            <a:off x="429330" y="1773849"/>
            <a:ext cx="5448955" cy="3179309"/>
          </a:xfrm>
          <a:prstGeom prst="rect">
            <a:avLst/>
          </a:prstGeom>
          <a:solidFill>
            <a:schemeClr val="accent4">
              <a:lumMod val="20000"/>
              <a:lumOff val="80000"/>
            </a:schemeClr>
          </a:solidFill>
        </p:spPr>
        <p:txBody>
          <a:bodyPr wrap="square" rtlCol="0">
            <a:spAutoFit/>
          </a:bodyPr>
          <a:lstStyle/>
          <a:p>
            <a:r>
              <a:rPr lang="en-US" dirty="0"/>
              <a:t>In Mongolia having a shaman is still common today. The shaman would (and still does!) call down rain, drive out evil spirits, and call upon the good spirits for healing and guidance.</a:t>
            </a:r>
          </a:p>
          <a:p>
            <a:r>
              <a:rPr lang="en-US" dirty="0"/>
              <a:t>The shaman calls upon several different versions of spirits; some spirits are protectors, some are ancestral spirits, some are the spirits of a great shaman of the past, and some are devils and evil spirits.</a:t>
            </a:r>
          </a:p>
          <a:p>
            <a:r>
              <a:rPr lang="en-US" dirty="0"/>
              <a:t>The shaman has to call upon all of them, either to call for help, guidance, and healing, or to order them to leave and do no harm.</a:t>
            </a:r>
          </a:p>
        </p:txBody>
      </p:sp>
      <p:pic>
        <p:nvPicPr>
          <p:cNvPr id="6" name="Picture 5">
            <a:extLst>
              <a:ext uri="{FF2B5EF4-FFF2-40B4-BE49-F238E27FC236}">
                <a16:creationId xmlns:a16="http://schemas.microsoft.com/office/drawing/2014/main" id="{DF86BC1B-044F-40FE-B821-88AF8FD41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240" y="1332890"/>
            <a:ext cx="5921620" cy="3701013"/>
          </a:xfrm>
          <a:prstGeom prst="rect">
            <a:avLst/>
          </a:prstGeom>
        </p:spPr>
      </p:pic>
      <p:sp>
        <p:nvSpPr>
          <p:cNvPr id="8" name="TextBox 7">
            <a:extLst>
              <a:ext uri="{FF2B5EF4-FFF2-40B4-BE49-F238E27FC236}">
                <a16:creationId xmlns:a16="http://schemas.microsoft.com/office/drawing/2014/main" id="{0A3139E1-1435-4C18-A11D-D38C46F54CFF}"/>
              </a:ext>
            </a:extLst>
          </p:cNvPr>
          <p:cNvSpPr txBox="1"/>
          <p:nvPr/>
        </p:nvSpPr>
        <p:spPr>
          <a:xfrm>
            <a:off x="6116240" y="5038889"/>
            <a:ext cx="5921621" cy="1015663"/>
          </a:xfrm>
          <a:prstGeom prst="rect">
            <a:avLst/>
          </a:prstGeom>
          <a:noFill/>
        </p:spPr>
        <p:txBody>
          <a:bodyPr wrap="square" rtlCol="0">
            <a:spAutoFit/>
          </a:bodyPr>
          <a:lstStyle/>
          <a:p>
            <a:pPr algn="ctr"/>
            <a:r>
              <a:rPr lang="en-US" sz="2000" dirty="0">
                <a:solidFill>
                  <a:schemeClr val="bg1"/>
                </a:solidFill>
              </a:rPr>
              <a:t>A Mongolian shaman or böö sits with his child before a fire ritual during the summer solstice </a:t>
            </a:r>
            <a:br>
              <a:rPr lang="en-US" sz="2000" dirty="0">
                <a:solidFill>
                  <a:schemeClr val="bg1"/>
                </a:solidFill>
              </a:rPr>
            </a:br>
            <a:r>
              <a:rPr lang="en-US" sz="2000" dirty="0">
                <a:solidFill>
                  <a:schemeClr val="bg1"/>
                </a:solidFill>
              </a:rPr>
              <a:t>in  June 2018 outside Ulaanbaatar. </a:t>
            </a:r>
            <a:r>
              <a:rPr lang="en-US" sz="1600" dirty="0">
                <a:solidFill>
                  <a:schemeClr val="bg1"/>
                </a:solidFill>
              </a:rPr>
              <a:t> </a:t>
            </a:r>
          </a:p>
        </p:txBody>
      </p:sp>
      <p:sp>
        <p:nvSpPr>
          <p:cNvPr id="9" name="TextBox 8">
            <a:extLst>
              <a:ext uri="{FF2B5EF4-FFF2-40B4-BE49-F238E27FC236}">
                <a16:creationId xmlns:a16="http://schemas.microsoft.com/office/drawing/2014/main" id="{D9261846-5A85-4541-B79E-87B734F94B3F}"/>
              </a:ext>
            </a:extLst>
          </p:cNvPr>
          <p:cNvSpPr txBox="1"/>
          <p:nvPr/>
        </p:nvSpPr>
        <p:spPr>
          <a:xfrm>
            <a:off x="96334" y="5136353"/>
            <a:ext cx="6186900" cy="738664"/>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chemeClr val="bg1"/>
                </a:solidFill>
              </a:rPr>
              <a:t>Videos: </a:t>
            </a:r>
            <a:r>
              <a:rPr lang="en-US" sz="2000" b="1" dirty="0">
                <a:solidFill>
                  <a:srgbClr val="FEE6FC"/>
                </a:solidFill>
                <a:hlinkClick r:id="rId4"/>
              </a:rPr>
              <a:t>A Mongolian shaman in atheist China</a:t>
            </a:r>
            <a:r>
              <a:rPr lang="en-US" sz="2000" dirty="0">
                <a:solidFill>
                  <a:schemeClr val="bg1"/>
                </a:solidFill>
              </a:rPr>
              <a:t> (3:08) and </a:t>
            </a:r>
            <a:r>
              <a:rPr lang="en-US" sz="2000" b="1" dirty="0">
                <a:solidFill>
                  <a:srgbClr val="FEE6FC"/>
                </a:solidFill>
                <a:hlinkClick r:id="rId5"/>
              </a:rPr>
              <a:t>Ceremony - Mongolian Shaman</a:t>
            </a:r>
            <a:r>
              <a:rPr lang="en-US" sz="2000" dirty="0">
                <a:solidFill>
                  <a:schemeClr val="bg1"/>
                </a:solidFill>
              </a:rPr>
              <a:t> (2:53)</a:t>
            </a:r>
            <a:endParaRPr lang="en-US" sz="2200" dirty="0">
              <a:solidFill>
                <a:schemeClr val="bg1"/>
              </a:solidFill>
            </a:endParaRPr>
          </a:p>
        </p:txBody>
      </p:sp>
    </p:spTree>
    <p:extLst>
      <p:ext uri="{BB962C8B-B14F-4D97-AF65-F5344CB8AC3E}">
        <p14:creationId xmlns:p14="http://schemas.microsoft.com/office/powerpoint/2010/main" val="87979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298273" y="766005"/>
            <a:ext cx="11630194" cy="1523494"/>
          </a:xfrm>
          <a:prstGeom prst="rect">
            <a:avLst/>
          </a:prstGeom>
          <a:noFill/>
        </p:spPr>
        <p:txBody>
          <a:bodyPr wrap="square" rtlCol="0">
            <a:spAutoFit/>
          </a:bodyPr>
          <a:lstStyle/>
          <a:p>
            <a:pPr marL="282575" indent="-228600">
              <a:spcBef>
                <a:spcPts val="300"/>
              </a:spcBef>
              <a:spcAft>
                <a:spcPts val="300"/>
              </a:spcAft>
              <a:buFont typeface="Arial" panose="020B0604020202020204" pitchFamily="34" charset="0"/>
              <a:buChar char="•"/>
            </a:pPr>
            <a:r>
              <a:rPr lang="en-US" sz="2200" dirty="0">
                <a:solidFill>
                  <a:schemeClr val="bg1"/>
                </a:solidFill>
              </a:rPr>
              <a:t>Also not too far from Mongolia in </a:t>
            </a:r>
            <a:r>
              <a:rPr lang="en-US" sz="2200" b="1" dirty="0">
                <a:solidFill>
                  <a:schemeClr val="bg1"/>
                </a:solidFill>
              </a:rPr>
              <a:t>Siberia</a:t>
            </a:r>
            <a:r>
              <a:rPr lang="en-US" sz="2200" dirty="0">
                <a:solidFill>
                  <a:schemeClr val="bg1"/>
                </a:solidFill>
              </a:rPr>
              <a:t>, </a:t>
            </a:r>
            <a:r>
              <a:rPr lang="en-US" sz="2200" b="1" dirty="0">
                <a:solidFill>
                  <a:srgbClr val="FFFF00"/>
                </a:solidFill>
              </a:rPr>
              <a:t>Siberian Shamanism </a:t>
            </a:r>
            <a:r>
              <a:rPr lang="en-US" sz="2200" dirty="0">
                <a:solidFill>
                  <a:schemeClr val="bg1"/>
                </a:solidFill>
              </a:rPr>
              <a:t>is widely practiced.</a:t>
            </a:r>
          </a:p>
          <a:p>
            <a:pPr marL="282575" indent="-228600">
              <a:spcBef>
                <a:spcPts val="300"/>
              </a:spcBef>
              <a:spcAft>
                <a:spcPts val="300"/>
              </a:spcAft>
              <a:buFont typeface="Arial" panose="020B0604020202020204" pitchFamily="34" charset="0"/>
              <a:buChar char="•"/>
            </a:pPr>
            <a:r>
              <a:rPr lang="en-US" sz="2200" dirty="0">
                <a:solidFill>
                  <a:schemeClr val="bg1"/>
                </a:solidFill>
              </a:rPr>
              <a:t>Here are some </a:t>
            </a:r>
            <a:r>
              <a:rPr lang="en-US" sz="2200" b="1" dirty="0">
                <a:solidFill>
                  <a:schemeClr val="bg1"/>
                </a:solidFill>
              </a:rPr>
              <a:t>stunning photographs </a:t>
            </a:r>
            <a:r>
              <a:rPr lang="en-US" sz="2200" dirty="0">
                <a:solidFill>
                  <a:schemeClr val="bg1"/>
                </a:solidFill>
              </a:rPr>
              <a:t>featured in an article by </a:t>
            </a:r>
            <a:r>
              <a:rPr lang="en-US" sz="2200" i="1" dirty="0">
                <a:solidFill>
                  <a:schemeClr val="bg1"/>
                </a:solidFill>
              </a:rPr>
              <a:t>The Siberian Times </a:t>
            </a:r>
            <a:r>
              <a:rPr lang="en-US" sz="2200" dirty="0">
                <a:solidFill>
                  <a:schemeClr val="bg1"/>
                </a:solidFill>
              </a:rPr>
              <a:t>entitled </a:t>
            </a:r>
            <a:r>
              <a:rPr lang="en-US" sz="2200" dirty="0">
                <a:solidFill>
                  <a:schemeClr val="bg1"/>
                </a:solidFill>
                <a:hlinkClick r:id="rId3"/>
              </a:rPr>
              <a:t>Shamans rouse the ancient Siberian spirits</a:t>
            </a:r>
            <a:r>
              <a:rPr lang="en-US" sz="2200" dirty="0">
                <a:solidFill>
                  <a:schemeClr val="bg1"/>
                </a:solidFill>
              </a:rPr>
              <a:t>; in them you can see the shamans in ritual at a festival, named 'Call of 13 Shamans’ that was held in an area of Siberia during the summer of 2014.</a:t>
            </a:r>
            <a:endParaRPr lang="en-US" sz="2800" dirty="0">
              <a:solidFill>
                <a:srgbClr val="FFFF00"/>
              </a:solidFill>
            </a:endParaRPr>
          </a:p>
        </p:txBody>
      </p:sp>
      <p:sp>
        <p:nvSpPr>
          <p:cNvPr id="5" name="TextBox 4">
            <a:extLst>
              <a:ext uri="{FF2B5EF4-FFF2-40B4-BE49-F238E27FC236}">
                <a16:creationId xmlns:a16="http://schemas.microsoft.com/office/drawing/2014/main" id="{30B85C9F-3989-4A09-8F5F-9B79E1A0E818}"/>
              </a:ext>
            </a:extLst>
          </p:cNvPr>
          <p:cNvSpPr txBox="1"/>
          <p:nvPr/>
        </p:nvSpPr>
        <p:spPr>
          <a:xfrm>
            <a:off x="2492825" y="140335"/>
            <a:ext cx="6411686" cy="646331"/>
          </a:xfrm>
          <a:prstGeom prst="rect">
            <a:avLst/>
          </a:prstGeom>
          <a:noFill/>
        </p:spPr>
        <p:txBody>
          <a:bodyPr wrap="square" rtlCol="0">
            <a:spAutoFit/>
          </a:bodyPr>
          <a:lstStyle/>
          <a:p>
            <a:pPr algn="ctr"/>
            <a:r>
              <a:rPr lang="en-US" sz="3600" b="1" dirty="0">
                <a:solidFill>
                  <a:srgbClr val="FFFF00"/>
                </a:solidFill>
              </a:rPr>
              <a:t>Shamanism</a:t>
            </a:r>
            <a:endParaRPr lang="en-US" b="1" dirty="0">
              <a:solidFill>
                <a:srgbClr val="FFFF00"/>
              </a:solidFill>
            </a:endParaRPr>
          </a:p>
        </p:txBody>
      </p:sp>
      <p:pic>
        <p:nvPicPr>
          <p:cNvPr id="12" name="Picture 11">
            <a:extLst>
              <a:ext uri="{FF2B5EF4-FFF2-40B4-BE49-F238E27FC236}">
                <a16:creationId xmlns:a16="http://schemas.microsoft.com/office/drawing/2014/main" id="{67E1773C-4896-489B-B4C4-7BCC8C4D1B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2825" y="2338093"/>
            <a:ext cx="6783386" cy="4519907"/>
          </a:xfrm>
          <a:prstGeom prst="rect">
            <a:avLst/>
          </a:prstGeom>
        </p:spPr>
      </p:pic>
    </p:spTree>
    <p:extLst>
      <p:ext uri="{BB962C8B-B14F-4D97-AF65-F5344CB8AC3E}">
        <p14:creationId xmlns:p14="http://schemas.microsoft.com/office/powerpoint/2010/main" val="386574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807214-F020-4286-8F9B-ECE1B90A6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25" y="0"/>
            <a:ext cx="10292350" cy="6858000"/>
          </a:xfrm>
          <a:prstGeom prst="rect">
            <a:avLst/>
          </a:prstGeom>
        </p:spPr>
      </p:pic>
    </p:spTree>
    <p:extLst>
      <p:ext uri="{BB962C8B-B14F-4D97-AF65-F5344CB8AC3E}">
        <p14:creationId xmlns:p14="http://schemas.microsoft.com/office/powerpoint/2010/main" val="3852140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98A46-A984-4671-AF19-ADB9C7E3E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25" y="0"/>
            <a:ext cx="10292350" cy="6858000"/>
          </a:xfrm>
          <a:prstGeom prst="rect">
            <a:avLst/>
          </a:prstGeom>
        </p:spPr>
      </p:pic>
    </p:spTree>
    <p:extLst>
      <p:ext uri="{BB962C8B-B14F-4D97-AF65-F5344CB8AC3E}">
        <p14:creationId xmlns:p14="http://schemas.microsoft.com/office/powerpoint/2010/main" val="1770885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04EEF6-43EF-4727-BC88-B37E5D014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559" y="692332"/>
            <a:ext cx="7802881" cy="5201921"/>
          </a:xfrm>
          <a:prstGeom prst="rect">
            <a:avLst/>
          </a:prstGeom>
        </p:spPr>
      </p:pic>
    </p:spTree>
    <p:extLst>
      <p:ext uri="{BB962C8B-B14F-4D97-AF65-F5344CB8AC3E}">
        <p14:creationId xmlns:p14="http://schemas.microsoft.com/office/powerpoint/2010/main" val="3427905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60182B-F391-4199-928A-D91DFC8B3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737" y="0"/>
            <a:ext cx="10287000" cy="6858000"/>
          </a:xfrm>
          <a:prstGeom prst="rect">
            <a:avLst/>
          </a:prstGeom>
        </p:spPr>
      </p:pic>
    </p:spTree>
    <p:extLst>
      <p:ext uri="{BB962C8B-B14F-4D97-AF65-F5344CB8AC3E}">
        <p14:creationId xmlns:p14="http://schemas.microsoft.com/office/powerpoint/2010/main" val="4023489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788C05-8606-48E9-8F6F-56C954088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832" y="0"/>
            <a:ext cx="10260336" cy="6858000"/>
          </a:xfrm>
          <a:prstGeom prst="rect">
            <a:avLst/>
          </a:prstGeom>
        </p:spPr>
      </p:pic>
    </p:spTree>
    <p:extLst>
      <p:ext uri="{BB962C8B-B14F-4D97-AF65-F5344CB8AC3E}">
        <p14:creationId xmlns:p14="http://schemas.microsoft.com/office/powerpoint/2010/main" val="45352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BCA7984-417E-416F-9EE6-0F5599C5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358" y="2434503"/>
            <a:ext cx="3491066" cy="3851956"/>
          </a:xfrm>
          <a:prstGeom prst="rect">
            <a:avLst/>
          </a:prstGeom>
        </p:spPr>
      </p:pic>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6 – The Healer</a:t>
            </a:r>
          </a:p>
        </p:txBody>
      </p:sp>
      <p:sp>
        <p:nvSpPr>
          <p:cNvPr id="2" name="TextBox 1">
            <a:extLst>
              <a:ext uri="{FF2B5EF4-FFF2-40B4-BE49-F238E27FC236}">
                <a16:creationId xmlns:a16="http://schemas.microsoft.com/office/drawing/2014/main" id="{83BBCA07-7B8B-44E6-A301-6CFA603ADED5}"/>
              </a:ext>
            </a:extLst>
          </p:cNvPr>
          <p:cNvSpPr txBox="1"/>
          <p:nvPr/>
        </p:nvSpPr>
        <p:spPr>
          <a:xfrm>
            <a:off x="326571" y="800141"/>
            <a:ext cx="10885714" cy="1200329"/>
          </a:xfrm>
          <a:prstGeom prst="rect">
            <a:avLst/>
          </a:prstGeom>
          <a:noFill/>
        </p:spPr>
        <p:txBody>
          <a:bodyPr wrap="square" rtlCol="0">
            <a:spAutoFit/>
          </a:bodyPr>
          <a:lstStyle/>
          <a:p>
            <a:r>
              <a:rPr lang="en-US" sz="2400" dirty="0">
                <a:solidFill>
                  <a:schemeClr val="bg1">
                    <a:lumMod val="95000"/>
                  </a:schemeClr>
                </a:solidFill>
              </a:rPr>
              <a:t>Let’s begin by making sure we know the meaning of some important </a:t>
            </a:r>
            <a:r>
              <a:rPr lang="en-US" sz="2400" b="1" dirty="0">
                <a:solidFill>
                  <a:srgbClr val="FF0000"/>
                </a:solidFill>
              </a:rPr>
              <a:t>key words </a:t>
            </a:r>
            <a:r>
              <a:rPr lang="en-US" sz="2400" dirty="0">
                <a:solidFill>
                  <a:schemeClr val="bg1">
                    <a:lumMod val="95000"/>
                  </a:schemeClr>
                </a:solidFill>
              </a:rPr>
              <a:t>from the chapter. Since this chapter has many new words, we will split them into </a:t>
            </a:r>
            <a:r>
              <a:rPr lang="en-US" sz="2400" b="1" dirty="0">
                <a:solidFill>
                  <a:schemeClr val="bg1">
                    <a:lumMod val="95000"/>
                  </a:schemeClr>
                </a:solidFill>
              </a:rPr>
              <a:t>two parts </a:t>
            </a:r>
            <a:r>
              <a:rPr lang="en-US" sz="2400" dirty="0">
                <a:solidFill>
                  <a:schemeClr val="bg1">
                    <a:lumMod val="95000"/>
                  </a:schemeClr>
                </a:solidFill>
              </a:rPr>
              <a:t>for this lesson. Here is the </a:t>
            </a:r>
            <a:r>
              <a:rPr lang="en-US" sz="2400" b="1" dirty="0">
                <a:solidFill>
                  <a:schemeClr val="bg1">
                    <a:lumMod val="95000"/>
                  </a:schemeClr>
                </a:solidFill>
              </a:rPr>
              <a:t>second part</a:t>
            </a:r>
            <a:r>
              <a:rPr lang="en-US" sz="2400" dirty="0">
                <a:solidFill>
                  <a:schemeClr val="bg1">
                    <a:lumMod val="95000"/>
                  </a:schemeClr>
                </a:solidFill>
              </a:rPr>
              <a:t>:</a:t>
            </a:r>
          </a:p>
        </p:txBody>
      </p:sp>
      <p:sp>
        <p:nvSpPr>
          <p:cNvPr id="6" name="TextBox 5">
            <a:extLst>
              <a:ext uri="{FF2B5EF4-FFF2-40B4-BE49-F238E27FC236}">
                <a16:creationId xmlns:a16="http://schemas.microsoft.com/office/drawing/2014/main" id="{75F25B90-1023-47C0-B0A4-2F37B207283E}"/>
              </a:ext>
            </a:extLst>
          </p:cNvPr>
          <p:cNvSpPr txBox="1"/>
          <p:nvPr/>
        </p:nvSpPr>
        <p:spPr>
          <a:xfrm>
            <a:off x="221785" y="1892394"/>
            <a:ext cx="3036567" cy="4216539"/>
          </a:xfrm>
          <a:prstGeom prst="rect">
            <a:avLst/>
          </a:prstGeom>
          <a:noFill/>
        </p:spPr>
        <p:txBody>
          <a:bodyPr wrap="square" rtlCol="0">
            <a:spAutoFit/>
          </a:bodyPr>
          <a:lstStyle/>
          <a:p>
            <a:pPr lvl="1"/>
            <a:r>
              <a:rPr lang="en-US" sz="2400" u="sng" dirty="0">
                <a:solidFill>
                  <a:srgbClr val="FF0000"/>
                </a:solidFill>
              </a:rPr>
              <a:t>Page 19:</a:t>
            </a:r>
          </a:p>
          <a:p>
            <a:pPr marL="342900" indent="-342900">
              <a:buFont typeface="Arial" panose="020B0604020202020204" pitchFamily="34" charset="0"/>
              <a:buChar char="•"/>
            </a:pPr>
            <a:r>
              <a:rPr lang="en-US" sz="2000" dirty="0">
                <a:solidFill>
                  <a:schemeClr val="bg1">
                    <a:lumMod val="95000"/>
                  </a:schemeClr>
                </a:solidFill>
              </a:rPr>
              <a:t>curiosity (n)</a:t>
            </a:r>
          </a:p>
          <a:p>
            <a:pPr marL="342900" indent="-342900">
              <a:buFont typeface="Arial" panose="020B0604020202020204" pitchFamily="34" charset="0"/>
              <a:buChar char="•"/>
            </a:pPr>
            <a:r>
              <a:rPr lang="en-US" sz="2000" dirty="0">
                <a:solidFill>
                  <a:schemeClr val="bg1">
                    <a:lumMod val="95000"/>
                  </a:schemeClr>
                </a:solidFill>
              </a:rPr>
              <a:t>radiate (v)</a:t>
            </a:r>
          </a:p>
          <a:p>
            <a:pPr marL="342900" indent="-342900">
              <a:buFont typeface="Arial" panose="020B0604020202020204" pitchFamily="34" charset="0"/>
              <a:buChar char="•"/>
            </a:pPr>
            <a:r>
              <a:rPr lang="en-US" sz="2000" dirty="0">
                <a:solidFill>
                  <a:schemeClr val="bg1">
                    <a:lumMod val="95000"/>
                  </a:schemeClr>
                </a:solidFill>
              </a:rPr>
              <a:t>identical (adj.)</a:t>
            </a:r>
          </a:p>
          <a:p>
            <a:pPr marL="342900" indent="-342900">
              <a:buFont typeface="Arial" panose="020B0604020202020204" pitchFamily="34" charset="0"/>
              <a:buChar char="•"/>
            </a:pPr>
            <a:r>
              <a:rPr lang="en-US" sz="2000" dirty="0">
                <a:solidFill>
                  <a:schemeClr val="bg1">
                    <a:lumMod val="95000"/>
                  </a:schemeClr>
                </a:solidFill>
              </a:rPr>
              <a:t>exception (n)</a:t>
            </a:r>
          </a:p>
          <a:p>
            <a:pPr marL="342900" indent="-342900">
              <a:buFont typeface="Arial" panose="020B0604020202020204" pitchFamily="34" charset="0"/>
              <a:buChar char="•"/>
            </a:pPr>
            <a:r>
              <a:rPr lang="en-US" sz="2000" dirty="0">
                <a:solidFill>
                  <a:schemeClr val="bg1">
                    <a:lumMod val="95000"/>
                  </a:schemeClr>
                </a:solidFill>
              </a:rPr>
              <a:t>occasional (adj.)</a:t>
            </a:r>
          </a:p>
          <a:p>
            <a:pPr marL="342900" indent="-342900">
              <a:buFont typeface="Arial" panose="020B0604020202020204" pitchFamily="34" charset="0"/>
              <a:buChar char="•"/>
            </a:pPr>
            <a:r>
              <a:rPr lang="en-US" sz="2000" dirty="0">
                <a:solidFill>
                  <a:schemeClr val="bg1">
                    <a:lumMod val="95000"/>
                  </a:schemeClr>
                </a:solidFill>
              </a:rPr>
              <a:t>moan (n)</a:t>
            </a:r>
          </a:p>
          <a:p>
            <a:pPr marL="342900" indent="-342900">
              <a:buFont typeface="Arial" panose="020B0604020202020204" pitchFamily="34" charset="0"/>
              <a:buChar char="•"/>
            </a:pPr>
            <a:r>
              <a:rPr lang="en-US" sz="2000" dirty="0">
                <a:solidFill>
                  <a:schemeClr val="bg1">
                    <a:lumMod val="95000"/>
                  </a:schemeClr>
                </a:solidFill>
              </a:rPr>
              <a:t>recovery (n)</a:t>
            </a:r>
          </a:p>
          <a:p>
            <a:pPr marL="342900" indent="-342900">
              <a:buFont typeface="Arial" panose="020B0604020202020204" pitchFamily="34" charset="0"/>
              <a:buChar char="•"/>
            </a:pPr>
            <a:r>
              <a:rPr lang="en-US" sz="2000" dirty="0">
                <a:solidFill>
                  <a:schemeClr val="bg1">
                    <a:lumMod val="95000"/>
                  </a:schemeClr>
                </a:solidFill>
              </a:rPr>
              <a:t>disturbance (n)</a:t>
            </a:r>
          </a:p>
          <a:p>
            <a:pPr marL="342900" indent="-342900">
              <a:buFont typeface="Arial" panose="020B0604020202020204" pitchFamily="34" charset="0"/>
              <a:buChar char="•"/>
            </a:pPr>
            <a:r>
              <a:rPr lang="en-US" sz="2000" dirty="0">
                <a:solidFill>
                  <a:schemeClr val="bg1">
                    <a:lumMod val="95000"/>
                  </a:schemeClr>
                </a:solidFill>
              </a:rPr>
              <a:t>surface (n)</a:t>
            </a:r>
          </a:p>
          <a:p>
            <a:pPr marL="342900" indent="-342900">
              <a:buFont typeface="Arial" panose="020B0604020202020204" pitchFamily="34" charset="0"/>
              <a:buChar char="•"/>
            </a:pPr>
            <a:r>
              <a:rPr lang="en-US" sz="2000" dirty="0">
                <a:solidFill>
                  <a:schemeClr val="bg1">
                    <a:lumMod val="95000"/>
                  </a:schemeClr>
                </a:solidFill>
              </a:rPr>
              <a:t>dormant (adj.)</a:t>
            </a:r>
          </a:p>
          <a:p>
            <a:pPr marL="342900" indent="-342900">
              <a:buFont typeface="Arial" panose="020B0604020202020204" pitchFamily="34" charset="0"/>
              <a:buChar char="•"/>
            </a:pPr>
            <a:r>
              <a:rPr lang="en-US" sz="2000" dirty="0">
                <a:solidFill>
                  <a:schemeClr val="bg1">
                    <a:lumMod val="95000"/>
                  </a:schemeClr>
                </a:solidFill>
              </a:rPr>
              <a:t>unworldly (adj.)</a:t>
            </a:r>
          </a:p>
          <a:p>
            <a:endParaRPr lang="en-US" sz="2400" dirty="0">
              <a:solidFill>
                <a:schemeClr val="bg1">
                  <a:lumMod val="95000"/>
                </a:schemeClr>
              </a:solidFill>
            </a:endParaRPr>
          </a:p>
        </p:txBody>
      </p:sp>
      <p:sp>
        <p:nvSpPr>
          <p:cNvPr id="7" name="TextBox 6">
            <a:extLst>
              <a:ext uri="{FF2B5EF4-FFF2-40B4-BE49-F238E27FC236}">
                <a16:creationId xmlns:a16="http://schemas.microsoft.com/office/drawing/2014/main" id="{DDAC410D-10AE-44F5-8503-7AE56A8C8D7C}"/>
              </a:ext>
            </a:extLst>
          </p:cNvPr>
          <p:cNvSpPr txBox="1"/>
          <p:nvPr/>
        </p:nvSpPr>
        <p:spPr>
          <a:xfrm>
            <a:off x="2943214" y="1892394"/>
            <a:ext cx="3036567" cy="2616101"/>
          </a:xfrm>
          <a:prstGeom prst="rect">
            <a:avLst/>
          </a:prstGeom>
          <a:noFill/>
        </p:spPr>
        <p:txBody>
          <a:bodyPr wrap="square" rtlCol="0">
            <a:spAutoFit/>
          </a:bodyPr>
          <a:lstStyle/>
          <a:p>
            <a:pPr lvl="1"/>
            <a:r>
              <a:rPr lang="en-US" sz="2400" u="sng" dirty="0">
                <a:solidFill>
                  <a:srgbClr val="FF0000"/>
                </a:solidFill>
              </a:rPr>
              <a:t>Page 19 (cont’d):</a:t>
            </a:r>
          </a:p>
          <a:p>
            <a:pPr marL="342900" indent="-342900">
              <a:buFont typeface="Arial" panose="020B0604020202020204" pitchFamily="34" charset="0"/>
              <a:buChar char="•"/>
            </a:pPr>
            <a:r>
              <a:rPr lang="en-US" sz="2000" dirty="0">
                <a:solidFill>
                  <a:schemeClr val="bg1">
                    <a:lumMod val="95000"/>
                  </a:schemeClr>
                </a:solidFill>
              </a:rPr>
              <a:t>measure (n)</a:t>
            </a:r>
          </a:p>
          <a:p>
            <a:pPr marL="342900" indent="-342900">
              <a:buFont typeface="Arial" panose="020B0604020202020204" pitchFamily="34" charset="0"/>
              <a:buChar char="•"/>
            </a:pPr>
            <a:r>
              <a:rPr lang="en-US" sz="2000" dirty="0">
                <a:solidFill>
                  <a:schemeClr val="bg1">
                    <a:lumMod val="95000"/>
                  </a:schemeClr>
                </a:solidFill>
              </a:rPr>
              <a:t>swoon (n)</a:t>
            </a:r>
          </a:p>
          <a:p>
            <a:pPr marL="342900" indent="-342900">
              <a:buFont typeface="Arial" panose="020B0604020202020204" pitchFamily="34" charset="0"/>
              <a:buChar char="•"/>
            </a:pPr>
            <a:r>
              <a:rPr lang="en-US" sz="2000" dirty="0">
                <a:solidFill>
                  <a:schemeClr val="bg1">
                    <a:lumMod val="95000"/>
                  </a:schemeClr>
                </a:solidFill>
              </a:rPr>
              <a:t>potency (n)</a:t>
            </a:r>
          </a:p>
          <a:p>
            <a:pPr marL="342900" indent="-342900">
              <a:buFont typeface="Arial" panose="020B0604020202020204" pitchFamily="34" charset="0"/>
              <a:buChar char="•"/>
            </a:pPr>
            <a:r>
              <a:rPr lang="en-US" sz="2000" dirty="0">
                <a:solidFill>
                  <a:schemeClr val="bg1">
                    <a:lumMod val="95000"/>
                  </a:schemeClr>
                </a:solidFill>
              </a:rPr>
              <a:t>tincture (n)</a:t>
            </a:r>
          </a:p>
          <a:p>
            <a:pPr marL="342900" indent="-342900">
              <a:buFont typeface="Arial" panose="020B0604020202020204" pitchFamily="34" charset="0"/>
              <a:buChar char="•"/>
            </a:pPr>
            <a:r>
              <a:rPr lang="en-US" sz="2000" dirty="0">
                <a:solidFill>
                  <a:schemeClr val="bg1">
                    <a:lumMod val="95000"/>
                  </a:schemeClr>
                </a:solidFill>
              </a:rPr>
              <a:t>generous (adj.)</a:t>
            </a:r>
          </a:p>
          <a:p>
            <a:pPr marL="342900" indent="-342900">
              <a:buFont typeface="Arial" panose="020B0604020202020204" pitchFamily="34" charset="0"/>
              <a:buChar char="•"/>
            </a:pPr>
            <a:r>
              <a:rPr lang="en-US" sz="2000" dirty="0">
                <a:solidFill>
                  <a:schemeClr val="bg1">
                    <a:lumMod val="95000"/>
                  </a:schemeClr>
                </a:solidFill>
              </a:rPr>
              <a:t>dose (n)</a:t>
            </a:r>
          </a:p>
          <a:p>
            <a:pPr marL="342900" indent="-342900">
              <a:buFont typeface="Arial" panose="020B0604020202020204" pitchFamily="34" charset="0"/>
              <a:buChar char="•"/>
            </a:pPr>
            <a:r>
              <a:rPr lang="en-US" sz="2000" dirty="0">
                <a:solidFill>
                  <a:schemeClr val="bg1">
                    <a:lumMod val="95000"/>
                  </a:schemeClr>
                </a:solidFill>
              </a:rPr>
              <a:t>reserve (n)</a:t>
            </a:r>
          </a:p>
        </p:txBody>
      </p:sp>
      <p:sp>
        <p:nvSpPr>
          <p:cNvPr id="9" name="TextBox 8">
            <a:extLst>
              <a:ext uri="{FF2B5EF4-FFF2-40B4-BE49-F238E27FC236}">
                <a16:creationId xmlns:a16="http://schemas.microsoft.com/office/drawing/2014/main" id="{AD9AFEEC-1FD9-4017-9710-D7ECAA066DA3}"/>
              </a:ext>
            </a:extLst>
          </p:cNvPr>
          <p:cNvSpPr txBox="1"/>
          <p:nvPr/>
        </p:nvSpPr>
        <p:spPr>
          <a:xfrm>
            <a:off x="8709069" y="1570147"/>
            <a:ext cx="3036567" cy="5386090"/>
          </a:xfrm>
          <a:prstGeom prst="rect">
            <a:avLst/>
          </a:prstGeom>
          <a:noFill/>
        </p:spPr>
        <p:txBody>
          <a:bodyPr wrap="square" rtlCol="0">
            <a:spAutoFit/>
          </a:bodyPr>
          <a:lstStyle/>
          <a:p>
            <a:pPr lvl="1"/>
            <a:r>
              <a:rPr lang="en-US" sz="2400" u="sng" dirty="0">
                <a:solidFill>
                  <a:srgbClr val="FF0000"/>
                </a:solidFill>
              </a:rPr>
              <a:t>Page 20:</a:t>
            </a:r>
          </a:p>
          <a:p>
            <a:pPr marL="342900" indent="-342900">
              <a:buFont typeface="Arial" panose="020B0604020202020204" pitchFamily="34" charset="0"/>
              <a:buChar char="•"/>
            </a:pPr>
            <a:r>
              <a:rPr lang="en-US" sz="2000" dirty="0">
                <a:solidFill>
                  <a:schemeClr val="bg1">
                    <a:lumMod val="95000"/>
                  </a:schemeClr>
                </a:solidFill>
              </a:rPr>
              <a:t>rum (n)</a:t>
            </a:r>
          </a:p>
          <a:p>
            <a:pPr marL="342900" indent="-342900">
              <a:buFont typeface="Arial" panose="020B0604020202020204" pitchFamily="34" charset="0"/>
              <a:buChar char="•"/>
            </a:pPr>
            <a:r>
              <a:rPr lang="en-US" sz="2000" dirty="0">
                <a:solidFill>
                  <a:schemeClr val="bg1">
                    <a:lumMod val="95000"/>
                  </a:schemeClr>
                </a:solidFill>
              </a:rPr>
              <a:t>simmer (v)</a:t>
            </a:r>
          </a:p>
          <a:p>
            <a:pPr marL="342900" indent="-342900">
              <a:buFont typeface="Arial" panose="020B0604020202020204" pitchFamily="34" charset="0"/>
              <a:buChar char="•"/>
            </a:pPr>
            <a:r>
              <a:rPr lang="en-US" sz="2000" dirty="0">
                <a:solidFill>
                  <a:schemeClr val="bg1">
                    <a:lumMod val="95000"/>
                  </a:schemeClr>
                </a:solidFill>
              </a:rPr>
              <a:t>potion (n)</a:t>
            </a:r>
          </a:p>
          <a:p>
            <a:pPr marL="342900" indent="-342900">
              <a:buFont typeface="Arial" panose="020B0604020202020204" pitchFamily="34" charset="0"/>
              <a:buChar char="•"/>
            </a:pPr>
            <a:r>
              <a:rPr lang="en-US" sz="2000" dirty="0">
                <a:solidFill>
                  <a:schemeClr val="bg1">
                    <a:lumMod val="95000"/>
                  </a:schemeClr>
                </a:solidFill>
              </a:rPr>
              <a:t>ineffective (adj.)</a:t>
            </a:r>
          </a:p>
          <a:p>
            <a:pPr marL="342900" indent="-342900">
              <a:buFont typeface="Arial" panose="020B0604020202020204" pitchFamily="34" charset="0"/>
              <a:buChar char="•"/>
            </a:pPr>
            <a:r>
              <a:rPr lang="en-US" sz="2000" dirty="0">
                <a:solidFill>
                  <a:schemeClr val="bg1">
                    <a:lumMod val="95000"/>
                  </a:schemeClr>
                </a:solidFill>
              </a:rPr>
              <a:t>retrieve (v)</a:t>
            </a:r>
          </a:p>
          <a:p>
            <a:pPr marL="342900" indent="-342900">
              <a:buFont typeface="Arial" panose="020B0604020202020204" pitchFamily="34" charset="0"/>
              <a:buChar char="•"/>
            </a:pPr>
            <a:r>
              <a:rPr lang="en-US" sz="2000" dirty="0">
                <a:solidFill>
                  <a:schemeClr val="bg1">
                    <a:lumMod val="95000"/>
                  </a:schemeClr>
                </a:solidFill>
              </a:rPr>
              <a:t>tunic (n)</a:t>
            </a:r>
          </a:p>
          <a:p>
            <a:pPr marL="342900" indent="-342900">
              <a:buFont typeface="Arial" panose="020B0604020202020204" pitchFamily="34" charset="0"/>
              <a:buChar char="•"/>
            </a:pPr>
            <a:r>
              <a:rPr lang="en-US" sz="2000" dirty="0">
                <a:solidFill>
                  <a:schemeClr val="bg1">
                    <a:lumMod val="95000"/>
                  </a:schemeClr>
                </a:solidFill>
              </a:rPr>
              <a:t>garment (n)</a:t>
            </a:r>
          </a:p>
          <a:p>
            <a:pPr marL="342900" indent="-342900">
              <a:buFont typeface="Arial" panose="020B0604020202020204" pitchFamily="34" charset="0"/>
              <a:buChar char="•"/>
            </a:pPr>
            <a:r>
              <a:rPr lang="en-US" sz="2000" dirty="0">
                <a:solidFill>
                  <a:schemeClr val="bg1">
                    <a:lumMod val="95000"/>
                  </a:schemeClr>
                </a:solidFill>
              </a:rPr>
              <a:t>hide (n)</a:t>
            </a:r>
          </a:p>
          <a:p>
            <a:pPr marL="342900" indent="-342900">
              <a:buFont typeface="Arial" panose="020B0604020202020204" pitchFamily="34" charset="0"/>
              <a:buChar char="•"/>
            </a:pPr>
            <a:r>
              <a:rPr lang="en-US" sz="2000" dirty="0">
                <a:solidFill>
                  <a:schemeClr val="bg1">
                    <a:lumMod val="95000"/>
                  </a:schemeClr>
                </a:solidFill>
              </a:rPr>
              <a:t>garb (n) </a:t>
            </a:r>
          </a:p>
          <a:p>
            <a:pPr marL="342900" indent="-342900">
              <a:buFont typeface="Arial" panose="020B0604020202020204" pitchFamily="34" charset="0"/>
              <a:buChar char="•"/>
            </a:pPr>
            <a:r>
              <a:rPr lang="en-US" sz="2000" dirty="0">
                <a:solidFill>
                  <a:schemeClr val="bg1">
                    <a:lumMod val="95000"/>
                  </a:schemeClr>
                </a:solidFill>
              </a:rPr>
              <a:t>adorn (v)</a:t>
            </a:r>
          </a:p>
          <a:p>
            <a:pPr marL="342900" indent="-342900">
              <a:buFont typeface="Arial" panose="020B0604020202020204" pitchFamily="34" charset="0"/>
              <a:buChar char="•"/>
            </a:pPr>
            <a:r>
              <a:rPr lang="en-US" sz="2000" dirty="0">
                <a:solidFill>
                  <a:schemeClr val="bg1">
                    <a:lumMod val="95000"/>
                  </a:schemeClr>
                </a:solidFill>
              </a:rPr>
              <a:t>peculiar (adj.)</a:t>
            </a:r>
          </a:p>
          <a:p>
            <a:pPr marL="342900" indent="-342900">
              <a:buFont typeface="Arial" panose="020B0604020202020204" pitchFamily="34" charset="0"/>
              <a:buChar char="•"/>
            </a:pPr>
            <a:r>
              <a:rPr lang="en-US" sz="2000" dirty="0">
                <a:solidFill>
                  <a:schemeClr val="bg1">
                    <a:lumMod val="95000"/>
                  </a:schemeClr>
                </a:solidFill>
              </a:rPr>
              <a:t>motif (n)</a:t>
            </a:r>
          </a:p>
          <a:p>
            <a:pPr marL="342900" indent="-342900">
              <a:buFont typeface="Arial" panose="020B0604020202020204" pitchFamily="34" charset="0"/>
              <a:buChar char="•"/>
            </a:pPr>
            <a:r>
              <a:rPr lang="en-US" sz="2000" dirty="0">
                <a:solidFill>
                  <a:schemeClr val="bg1">
                    <a:lumMod val="95000"/>
                  </a:schemeClr>
                </a:solidFill>
              </a:rPr>
              <a:t>tassel (n)</a:t>
            </a:r>
          </a:p>
          <a:p>
            <a:pPr marL="342900" indent="-342900">
              <a:buFont typeface="Arial" panose="020B0604020202020204" pitchFamily="34" charset="0"/>
              <a:buChar char="•"/>
            </a:pPr>
            <a:r>
              <a:rPr lang="en-US" sz="2000" dirty="0">
                <a:solidFill>
                  <a:schemeClr val="bg1">
                    <a:lumMod val="95000"/>
                  </a:schemeClr>
                </a:solidFill>
              </a:rPr>
              <a:t>native [peoples] (n)</a:t>
            </a:r>
          </a:p>
          <a:p>
            <a:pPr marL="342900" indent="-342900">
              <a:buFont typeface="Arial" panose="020B0604020202020204" pitchFamily="34" charset="0"/>
              <a:buChar char="•"/>
            </a:pPr>
            <a:r>
              <a:rPr lang="en-US" sz="2000" dirty="0">
                <a:solidFill>
                  <a:schemeClr val="bg1">
                    <a:lumMod val="95000"/>
                  </a:schemeClr>
                </a:solidFill>
              </a:rPr>
              <a:t>assortment (n)</a:t>
            </a:r>
          </a:p>
          <a:p>
            <a:pPr marL="342900" indent="-342900">
              <a:buFont typeface="Arial" panose="020B0604020202020204" pitchFamily="34" charset="0"/>
              <a:buChar char="•"/>
            </a:pPr>
            <a:endParaRPr lang="en-US" sz="2000" dirty="0">
              <a:solidFill>
                <a:schemeClr val="bg1">
                  <a:lumMod val="95000"/>
                </a:schemeClr>
              </a:solidFill>
            </a:endParaRPr>
          </a:p>
        </p:txBody>
      </p:sp>
    </p:spTree>
    <p:extLst>
      <p:ext uri="{BB962C8B-B14F-4D97-AF65-F5344CB8AC3E}">
        <p14:creationId xmlns:p14="http://schemas.microsoft.com/office/powerpoint/2010/main" val="3200885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6 – The Healer</a:t>
            </a:r>
          </a:p>
        </p:txBody>
      </p:sp>
      <p:sp>
        <p:nvSpPr>
          <p:cNvPr id="4" name="TextBox 3">
            <a:extLst>
              <a:ext uri="{FF2B5EF4-FFF2-40B4-BE49-F238E27FC236}">
                <a16:creationId xmlns:a16="http://schemas.microsoft.com/office/drawing/2014/main" id="{990764FC-0660-40E6-85B8-E1A77154568C}"/>
              </a:ext>
            </a:extLst>
          </p:cNvPr>
          <p:cNvSpPr txBox="1"/>
          <p:nvPr/>
        </p:nvSpPr>
        <p:spPr>
          <a:xfrm>
            <a:off x="420574" y="1787468"/>
            <a:ext cx="11139569" cy="4001095"/>
          </a:xfrm>
          <a:prstGeom prst="rect">
            <a:avLst/>
          </a:prstGeom>
          <a:noFill/>
        </p:spPr>
        <p:txBody>
          <a:bodyPr wrap="square" rtlCol="0">
            <a:spAutoFit/>
          </a:bodyPr>
          <a:lstStyle/>
          <a:p>
            <a:pPr marL="53975">
              <a:spcBef>
                <a:spcPts val="300"/>
              </a:spcBef>
              <a:spcAft>
                <a:spcPts val="300"/>
              </a:spcAft>
            </a:pPr>
            <a:r>
              <a:rPr lang="en-US" sz="2800" dirty="0">
                <a:solidFill>
                  <a:schemeClr val="bg1"/>
                </a:solidFill>
              </a:rPr>
              <a:t>Before looking at this theme, let’s </a:t>
            </a:r>
            <a:r>
              <a:rPr lang="en-US" sz="2800" b="1" dirty="0">
                <a:solidFill>
                  <a:schemeClr val="bg1"/>
                </a:solidFill>
              </a:rPr>
              <a:t>contemplate</a:t>
            </a:r>
            <a:r>
              <a:rPr lang="en-US" sz="2800" dirty="0">
                <a:solidFill>
                  <a:schemeClr val="bg1"/>
                </a:solidFill>
              </a:rPr>
              <a:t> with a few </a:t>
            </a:r>
            <a:r>
              <a:rPr lang="en-US" sz="2800" b="1" dirty="0">
                <a:solidFill>
                  <a:schemeClr val="bg1"/>
                </a:solidFill>
              </a:rPr>
              <a:t>questions</a:t>
            </a:r>
            <a:r>
              <a:rPr lang="en-US" sz="2800" dirty="0">
                <a:solidFill>
                  <a:schemeClr val="bg1"/>
                </a:solidFill>
              </a:rPr>
              <a:t>:</a:t>
            </a:r>
          </a:p>
          <a:p>
            <a:pPr marL="282575" indent="-228600">
              <a:spcBef>
                <a:spcPts val="300"/>
              </a:spcBef>
              <a:spcAft>
                <a:spcPts val="300"/>
              </a:spcAft>
              <a:buFont typeface="Arial" panose="020B0604020202020204" pitchFamily="34" charset="0"/>
              <a:buChar char="•"/>
            </a:pPr>
            <a:r>
              <a:rPr lang="en-US" sz="2800" dirty="0">
                <a:solidFill>
                  <a:srgbClr val="FEE6FC"/>
                </a:solidFill>
              </a:rPr>
              <a:t>How do we know we </a:t>
            </a:r>
            <a:r>
              <a:rPr lang="en-US" sz="2800" i="1" dirty="0">
                <a:solidFill>
                  <a:srgbClr val="FEE6FC"/>
                </a:solidFill>
              </a:rPr>
              <a:t>exist</a:t>
            </a:r>
            <a:r>
              <a:rPr lang="en-US" sz="2800" dirty="0">
                <a:solidFill>
                  <a:srgbClr val="FEE6FC"/>
                </a:solidFill>
              </a:rPr>
              <a:t>? What does it mean to </a:t>
            </a:r>
            <a:r>
              <a:rPr lang="en-US" sz="2800" i="1" dirty="0">
                <a:solidFill>
                  <a:srgbClr val="FEE6FC"/>
                </a:solidFill>
              </a:rPr>
              <a:t>exist</a:t>
            </a:r>
            <a:r>
              <a:rPr lang="en-US" sz="2800" dirty="0">
                <a:solidFill>
                  <a:srgbClr val="FEE6FC"/>
                </a:solidFill>
              </a:rPr>
              <a:t>?</a:t>
            </a:r>
          </a:p>
          <a:p>
            <a:pPr marL="282575" indent="-228600">
              <a:spcBef>
                <a:spcPts val="300"/>
              </a:spcBef>
              <a:spcAft>
                <a:spcPts val="300"/>
              </a:spcAft>
              <a:buFont typeface="Arial" panose="020B0604020202020204" pitchFamily="34" charset="0"/>
              <a:buChar char="•"/>
            </a:pPr>
            <a:r>
              <a:rPr lang="en-US" sz="2800" i="1" dirty="0">
                <a:solidFill>
                  <a:srgbClr val="FEE6FC"/>
                </a:solidFill>
              </a:rPr>
              <a:t>Where</a:t>
            </a:r>
            <a:r>
              <a:rPr lang="en-US" sz="2800" dirty="0">
                <a:solidFill>
                  <a:srgbClr val="FEE6FC"/>
                </a:solidFill>
              </a:rPr>
              <a:t> do we exist?</a:t>
            </a:r>
          </a:p>
          <a:p>
            <a:pPr marL="282575" indent="-228600">
              <a:spcBef>
                <a:spcPts val="300"/>
              </a:spcBef>
              <a:spcAft>
                <a:spcPts val="300"/>
              </a:spcAft>
              <a:buFont typeface="Arial" panose="020B0604020202020204" pitchFamily="34" charset="0"/>
              <a:buChar char="•"/>
            </a:pPr>
            <a:r>
              <a:rPr lang="en-US" sz="2800" dirty="0">
                <a:solidFill>
                  <a:srgbClr val="FEE6FC"/>
                </a:solidFill>
              </a:rPr>
              <a:t>How do we know our world is </a:t>
            </a:r>
            <a:r>
              <a:rPr lang="en-US" sz="2800" i="1" dirty="0">
                <a:solidFill>
                  <a:srgbClr val="FEE6FC"/>
                </a:solidFill>
              </a:rPr>
              <a:t>real</a:t>
            </a:r>
            <a:r>
              <a:rPr lang="en-US" sz="2800" dirty="0">
                <a:solidFill>
                  <a:srgbClr val="FEE6FC"/>
                </a:solidFill>
              </a:rPr>
              <a:t>?</a:t>
            </a:r>
          </a:p>
          <a:p>
            <a:pPr marL="282575" indent="-228600">
              <a:spcBef>
                <a:spcPts val="300"/>
              </a:spcBef>
              <a:spcAft>
                <a:spcPts val="300"/>
              </a:spcAft>
              <a:buFont typeface="Arial" panose="020B0604020202020204" pitchFamily="34" charset="0"/>
              <a:buChar char="•"/>
            </a:pPr>
            <a:r>
              <a:rPr lang="en-US" sz="2800" dirty="0">
                <a:solidFill>
                  <a:srgbClr val="FEE6FC"/>
                </a:solidFill>
              </a:rPr>
              <a:t>Is everything we “perceive” from the world </a:t>
            </a:r>
            <a:r>
              <a:rPr lang="en-US" sz="2800" i="1" dirty="0">
                <a:solidFill>
                  <a:srgbClr val="FEE6FC"/>
                </a:solidFill>
              </a:rPr>
              <a:t>only</a:t>
            </a:r>
            <a:r>
              <a:rPr lang="en-US" sz="2800" dirty="0">
                <a:solidFill>
                  <a:srgbClr val="FEE6FC"/>
                </a:solidFill>
              </a:rPr>
              <a:t> in our minds? How can we be sure?</a:t>
            </a:r>
          </a:p>
          <a:p>
            <a:pPr marL="282575" indent="-228600">
              <a:spcBef>
                <a:spcPts val="300"/>
              </a:spcBef>
              <a:spcAft>
                <a:spcPts val="300"/>
              </a:spcAft>
              <a:buFont typeface="Arial" panose="020B0604020202020204" pitchFamily="34" charset="0"/>
              <a:buChar char="•"/>
            </a:pPr>
            <a:r>
              <a:rPr lang="en-US" sz="2800" dirty="0">
                <a:solidFill>
                  <a:srgbClr val="FEE6FC"/>
                </a:solidFill>
              </a:rPr>
              <a:t>What happens to us when we </a:t>
            </a:r>
            <a:r>
              <a:rPr lang="en-US" sz="2800" i="1" dirty="0">
                <a:solidFill>
                  <a:srgbClr val="FEE6FC"/>
                </a:solidFill>
              </a:rPr>
              <a:t>die</a:t>
            </a:r>
            <a:r>
              <a:rPr lang="en-US" sz="2800" dirty="0">
                <a:solidFill>
                  <a:srgbClr val="FEE6FC"/>
                </a:solidFill>
              </a:rPr>
              <a:t>?</a:t>
            </a:r>
          </a:p>
          <a:p>
            <a:pPr marL="282575" indent="-228600">
              <a:spcBef>
                <a:spcPts val="300"/>
              </a:spcBef>
              <a:spcAft>
                <a:spcPts val="300"/>
              </a:spcAft>
              <a:buFont typeface="Arial" panose="020B0604020202020204" pitchFamily="34" charset="0"/>
              <a:buChar char="•"/>
            </a:pPr>
            <a:r>
              <a:rPr lang="en-US" sz="2800" dirty="0">
                <a:solidFill>
                  <a:srgbClr val="FEE6FC"/>
                </a:solidFill>
              </a:rPr>
              <a:t>Do </a:t>
            </a:r>
            <a:r>
              <a:rPr lang="en-US" sz="2800" i="1" dirty="0">
                <a:solidFill>
                  <a:srgbClr val="FEE6FC"/>
                </a:solidFill>
              </a:rPr>
              <a:t>other worlds </a:t>
            </a:r>
            <a:r>
              <a:rPr lang="en-US" sz="2800" dirty="0">
                <a:solidFill>
                  <a:srgbClr val="FEE6FC"/>
                </a:solidFill>
              </a:rPr>
              <a:t>exist that we may not know about?</a:t>
            </a:r>
          </a:p>
        </p:txBody>
      </p:sp>
      <p:sp>
        <p:nvSpPr>
          <p:cNvPr id="2" name="TextBox 1">
            <a:extLst>
              <a:ext uri="{FF2B5EF4-FFF2-40B4-BE49-F238E27FC236}">
                <a16:creationId xmlns:a16="http://schemas.microsoft.com/office/drawing/2014/main" id="{97EFB34F-4881-4CB3-98EC-578B68B607D8}"/>
              </a:ext>
            </a:extLst>
          </p:cNvPr>
          <p:cNvSpPr txBox="1"/>
          <p:nvPr/>
        </p:nvSpPr>
        <p:spPr>
          <a:xfrm>
            <a:off x="0" y="935667"/>
            <a:ext cx="11980718" cy="646331"/>
          </a:xfrm>
          <a:prstGeom prst="rect">
            <a:avLst/>
          </a:prstGeom>
          <a:noFill/>
        </p:spPr>
        <p:txBody>
          <a:bodyPr wrap="square" rtlCol="0">
            <a:spAutoFit/>
          </a:bodyPr>
          <a:lstStyle/>
          <a:p>
            <a:pPr algn="ctr"/>
            <a:r>
              <a:rPr lang="en-US" sz="3600" dirty="0">
                <a:solidFill>
                  <a:schemeClr val="bg1"/>
                </a:solidFill>
              </a:rPr>
              <a:t>Themes – </a:t>
            </a:r>
            <a:r>
              <a:rPr lang="en-US" sz="3600" b="1" dirty="0">
                <a:solidFill>
                  <a:srgbClr val="FEE6FC"/>
                </a:solidFill>
              </a:rPr>
              <a:t>Realms of Existence</a:t>
            </a:r>
            <a:r>
              <a:rPr lang="en-US" sz="3600" dirty="0">
                <a:solidFill>
                  <a:schemeClr val="bg1"/>
                </a:solidFill>
              </a:rPr>
              <a:t> </a:t>
            </a:r>
            <a:endParaRPr lang="en-US" b="1" dirty="0">
              <a:solidFill>
                <a:srgbClr val="FF0000"/>
              </a:solidFill>
            </a:endParaRPr>
          </a:p>
        </p:txBody>
      </p:sp>
    </p:spTree>
    <p:extLst>
      <p:ext uri="{BB962C8B-B14F-4D97-AF65-F5344CB8AC3E}">
        <p14:creationId xmlns:p14="http://schemas.microsoft.com/office/powerpoint/2010/main" val="35162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6 – The Healer</a:t>
            </a:r>
          </a:p>
        </p:txBody>
      </p:sp>
      <p:sp>
        <p:nvSpPr>
          <p:cNvPr id="4" name="TextBox 3">
            <a:extLst>
              <a:ext uri="{FF2B5EF4-FFF2-40B4-BE49-F238E27FC236}">
                <a16:creationId xmlns:a16="http://schemas.microsoft.com/office/drawing/2014/main" id="{990764FC-0660-40E6-85B8-E1A77154568C}"/>
              </a:ext>
            </a:extLst>
          </p:cNvPr>
          <p:cNvSpPr txBox="1"/>
          <p:nvPr/>
        </p:nvSpPr>
        <p:spPr>
          <a:xfrm>
            <a:off x="275101" y="1750332"/>
            <a:ext cx="11139569" cy="4247317"/>
          </a:xfrm>
          <a:prstGeom prst="rect">
            <a:avLst/>
          </a:prstGeom>
          <a:noFill/>
        </p:spPr>
        <p:txBody>
          <a:bodyPr wrap="square" rtlCol="0">
            <a:spAutoFit/>
          </a:bodyPr>
          <a:lstStyle/>
          <a:p>
            <a:pPr marL="53975">
              <a:spcBef>
                <a:spcPts val="300"/>
              </a:spcBef>
              <a:spcAft>
                <a:spcPts val="300"/>
              </a:spcAft>
            </a:pPr>
            <a:r>
              <a:rPr lang="en-US" sz="2800" dirty="0">
                <a:solidFill>
                  <a:schemeClr val="bg1"/>
                </a:solidFill>
              </a:rPr>
              <a:t>What is a </a:t>
            </a:r>
            <a:r>
              <a:rPr lang="en-US" sz="2800" b="1" dirty="0">
                <a:solidFill>
                  <a:schemeClr val="bg1"/>
                </a:solidFill>
              </a:rPr>
              <a:t>realm</a:t>
            </a:r>
            <a:r>
              <a:rPr lang="en-US" sz="2800" dirty="0">
                <a:solidFill>
                  <a:schemeClr val="bg1"/>
                </a:solidFill>
              </a:rPr>
              <a:t>?</a:t>
            </a:r>
          </a:p>
          <a:p>
            <a:pPr marL="282575" indent="-228600">
              <a:spcBef>
                <a:spcPts val="300"/>
              </a:spcBef>
              <a:spcAft>
                <a:spcPts val="300"/>
              </a:spcAft>
              <a:buFont typeface="Arial" panose="020B0604020202020204" pitchFamily="34" charset="0"/>
              <a:buChar char="•"/>
            </a:pPr>
            <a:r>
              <a:rPr lang="en-US" sz="2400" dirty="0">
                <a:solidFill>
                  <a:schemeClr val="bg1"/>
                </a:solidFill>
              </a:rPr>
              <a:t>Most dictionary definitions fail to properly define </a:t>
            </a:r>
            <a:r>
              <a:rPr lang="en-US" sz="2400" i="1" dirty="0">
                <a:solidFill>
                  <a:schemeClr val="bg1"/>
                </a:solidFill>
              </a:rPr>
              <a:t>realm</a:t>
            </a:r>
            <a:r>
              <a:rPr lang="en-US" sz="2400" dirty="0">
                <a:solidFill>
                  <a:schemeClr val="bg1"/>
                </a:solidFill>
              </a:rPr>
              <a:t> in the context of existence.</a:t>
            </a:r>
          </a:p>
          <a:p>
            <a:pPr marL="282575" indent="-228600">
              <a:spcBef>
                <a:spcPts val="300"/>
              </a:spcBef>
              <a:spcAft>
                <a:spcPts val="300"/>
              </a:spcAft>
              <a:buFont typeface="Arial" panose="020B0604020202020204" pitchFamily="34" charset="0"/>
              <a:buChar char="•"/>
            </a:pPr>
            <a:r>
              <a:rPr lang="en-US" sz="2400" dirty="0">
                <a:solidFill>
                  <a:schemeClr val="bg1"/>
                </a:solidFill>
              </a:rPr>
              <a:t>To keep things simple, let’s define the term as follows:</a:t>
            </a:r>
            <a:br>
              <a:rPr lang="en-US" sz="2800" dirty="0">
                <a:solidFill>
                  <a:schemeClr val="bg1"/>
                </a:solidFill>
              </a:rPr>
            </a:br>
            <a:r>
              <a:rPr lang="en-US" sz="3200" dirty="0">
                <a:solidFill>
                  <a:schemeClr val="bg1"/>
                </a:solidFill>
              </a:rPr>
              <a:t> </a:t>
            </a:r>
            <a:r>
              <a:rPr lang="en-US" sz="3200" b="1" dirty="0">
                <a:solidFill>
                  <a:srgbClr val="FEE6FC"/>
                </a:solidFill>
              </a:rPr>
              <a:t>realm: </a:t>
            </a:r>
            <a:r>
              <a:rPr lang="en-US" sz="3200" dirty="0">
                <a:solidFill>
                  <a:srgbClr val="FEE6FC"/>
                </a:solidFill>
              </a:rPr>
              <a:t>a “place” where tangible and/or intangible things reside.</a:t>
            </a:r>
          </a:p>
          <a:p>
            <a:pPr marL="739775" lvl="1" indent="-228600">
              <a:spcBef>
                <a:spcPts val="300"/>
              </a:spcBef>
              <a:spcAft>
                <a:spcPts val="300"/>
              </a:spcAft>
              <a:buFont typeface="Arial" panose="020B0604020202020204" pitchFamily="34" charset="0"/>
              <a:buChar char="•"/>
            </a:pPr>
            <a:r>
              <a:rPr lang="en-US" sz="2200" dirty="0">
                <a:solidFill>
                  <a:schemeClr val="bg1"/>
                </a:solidFill>
              </a:rPr>
              <a:t>By </a:t>
            </a:r>
            <a:r>
              <a:rPr lang="en-US" sz="2200" b="1" dirty="0">
                <a:solidFill>
                  <a:schemeClr val="bg1"/>
                </a:solidFill>
              </a:rPr>
              <a:t>tangible</a:t>
            </a:r>
            <a:r>
              <a:rPr lang="en-US" sz="2200" dirty="0">
                <a:solidFill>
                  <a:schemeClr val="bg1"/>
                </a:solidFill>
              </a:rPr>
              <a:t>, I mean like something </a:t>
            </a:r>
            <a:r>
              <a:rPr lang="en-US" sz="2200" b="1" dirty="0">
                <a:solidFill>
                  <a:schemeClr val="bg1"/>
                </a:solidFill>
              </a:rPr>
              <a:t>physical</a:t>
            </a:r>
            <a:r>
              <a:rPr lang="en-US" sz="2200" dirty="0">
                <a:solidFill>
                  <a:schemeClr val="bg1"/>
                </a:solidFill>
              </a:rPr>
              <a:t> or </a:t>
            </a:r>
            <a:r>
              <a:rPr lang="en-US" sz="2200" b="1" dirty="0">
                <a:solidFill>
                  <a:schemeClr val="bg1"/>
                </a:solidFill>
              </a:rPr>
              <a:t>material</a:t>
            </a:r>
            <a:r>
              <a:rPr lang="en-US" sz="2200" dirty="0">
                <a:solidFill>
                  <a:schemeClr val="bg1"/>
                </a:solidFill>
              </a:rPr>
              <a:t> such as a rock, a tree, water, and which can include the human body.</a:t>
            </a:r>
          </a:p>
          <a:p>
            <a:pPr marL="739775" lvl="1" indent="-228600">
              <a:spcBef>
                <a:spcPts val="300"/>
              </a:spcBef>
              <a:spcAft>
                <a:spcPts val="300"/>
              </a:spcAft>
              <a:buFont typeface="Arial" panose="020B0604020202020204" pitchFamily="34" charset="0"/>
              <a:buChar char="•"/>
            </a:pPr>
            <a:r>
              <a:rPr lang="en-US" sz="2200" dirty="0">
                <a:solidFill>
                  <a:schemeClr val="bg1"/>
                </a:solidFill>
              </a:rPr>
              <a:t>By </a:t>
            </a:r>
            <a:r>
              <a:rPr lang="en-US" sz="2200" b="1" dirty="0">
                <a:solidFill>
                  <a:schemeClr val="bg1"/>
                </a:solidFill>
              </a:rPr>
              <a:t>intangible</a:t>
            </a:r>
            <a:r>
              <a:rPr lang="en-US" sz="2200" dirty="0">
                <a:solidFill>
                  <a:schemeClr val="bg1"/>
                </a:solidFill>
              </a:rPr>
              <a:t>, I mean things that </a:t>
            </a:r>
            <a:r>
              <a:rPr lang="en-US" sz="2200" b="1" dirty="0">
                <a:solidFill>
                  <a:schemeClr val="bg1"/>
                </a:solidFill>
              </a:rPr>
              <a:t>cannot be physically touched </a:t>
            </a:r>
            <a:r>
              <a:rPr lang="en-US" sz="2200" dirty="0">
                <a:solidFill>
                  <a:schemeClr val="bg1"/>
                </a:solidFill>
              </a:rPr>
              <a:t>like love, hate, a thought, faith, a spirit or soul, consciousness, dreams, ghosts, demons, gods, and angels.</a:t>
            </a:r>
          </a:p>
          <a:p>
            <a:pPr marL="739775" lvl="1" indent="-228600">
              <a:spcBef>
                <a:spcPts val="300"/>
              </a:spcBef>
              <a:spcAft>
                <a:spcPts val="300"/>
              </a:spcAft>
              <a:buFont typeface="Arial" panose="020B0604020202020204" pitchFamily="34" charset="0"/>
              <a:buChar char="•"/>
            </a:pPr>
            <a:r>
              <a:rPr lang="en-US" sz="2200" b="1" dirty="0">
                <a:solidFill>
                  <a:schemeClr val="bg1"/>
                </a:solidFill>
              </a:rPr>
              <a:t>“Things” </a:t>
            </a:r>
            <a:r>
              <a:rPr lang="en-US" sz="2200" dirty="0">
                <a:solidFill>
                  <a:schemeClr val="bg1"/>
                </a:solidFill>
              </a:rPr>
              <a:t>can include tangibles and intangibles.</a:t>
            </a:r>
            <a:endParaRPr lang="en-US" sz="2200" b="1" dirty="0">
              <a:solidFill>
                <a:schemeClr val="bg1"/>
              </a:solidFill>
            </a:endParaRPr>
          </a:p>
          <a:p>
            <a:pPr marL="739775" lvl="1" indent="-228600">
              <a:spcBef>
                <a:spcPts val="300"/>
              </a:spcBef>
              <a:spcAft>
                <a:spcPts val="300"/>
              </a:spcAft>
              <a:buFont typeface="Arial" panose="020B0604020202020204" pitchFamily="34" charset="0"/>
              <a:buChar char="•"/>
            </a:pPr>
            <a:r>
              <a:rPr lang="en-US" sz="2200" dirty="0">
                <a:solidFill>
                  <a:schemeClr val="bg1"/>
                </a:solidFill>
              </a:rPr>
              <a:t>By </a:t>
            </a:r>
            <a:r>
              <a:rPr lang="en-US" sz="2200" b="1" dirty="0">
                <a:solidFill>
                  <a:schemeClr val="bg1"/>
                </a:solidFill>
              </a:rPr>
              <a:t>reside</a:t>
            </a:r>
            <a:r>
              <a:rPr lang="en-US" sz="2200" dirty="0">
                <a:solidFill>
                  <a:schemeClr val="bg1"/>
                </a:solidFill>
              </a:rPr>
              <a:t>, I mean where they are present – whether temporarily or permanently.</a:t>
            </a:r>
          </a:p>
        </p:txBody>
      </p:sp>
      <p:sp>
        <p:nvSpPr>
          <p:cNvPr id="2" name="TextBox 1">
            <a:extLst>
              <a:ext uri="{FF2B5EF4-FFF2-40B4-BE49-F238E27FC236}">
                <a16:creationId xmlns:a16="http://schemas.microsoft.com/office/drawing/2014/main" id="{97EFB34F-4881-4CB3-98EC-578B68B607D8}"/>
              </a:ext>
            </a:extLst>
          </p:cNvPr>
          <p:cNvSpPr txBox="1"/>
          <p:nvPr/>
        </p:nvSpPr>
        <p:spPr>
          <a:xfrm>
            <a:off x="-1" y="821367"/>
            <a:ext cx="11980718" cy="646331"/>
          </a:xfrm>
          <a:prstGeom prst="rect">
            <a:avLst/>
          </a:prstGeom>
          <a:noFill/>
        </p:spPr>
        <p:txBody>
          <a:bodyPr wrap="square" rtlCol="0">
            <a:spAutoFit/>
          </a:bodyPr>
          <a:lstStyle/>
          <a:p>
            <a:pPr algn="ctr"/>
            <a:r>
              <a:rPr lang="en-US" sz="3600" dirty="0">
                <a:solidFill>
                  <a:schemeClr val="bg1"/>
                </a:solidFill>
              </a:rPr>
              <a:t>Themes – </a:t>
            </a:r>
            <a:r>
              <a:rPr lang="en-US" sz="3600" b="1" dirty="0">
                <a:solidFill>
                  <a:srgbClr val="FEE6FC"/>
                </a:solidFill>
              </a:rPr>
              <a:t>Realms of Existence</a:t>
            </a:r>
            <a:r>
              <a:rPr lang="en-US" sz="3600" dirty="0">
                <a:solidFill>
                  <a:schemeClr val="bg1"/>
                </a:solidFill>
              </a:rPr>
              <a:t> </a:t>
            </a:r>
            <a:endParaRPr lang="en-US" b="1" dirty="0">
              <a:solidFill>
                <a:srgbClr val="FF0000"/>
              </a:solidFill>
            </a:endParaRPr>
          </a:p>
        </p:txBody>
      </p:sp>
    </p:spTree>
    <p:extLst>
      <p:ext uri="{BB962C8B-B14F-4D97-AF65-F5344CB8AC3E}">
        <p14:creationId xmlns:p14="http://schemas.microsoft.com/office/powerpoint/2010/main" val="16698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6 – The Healer</a:t>
            </a:r>
          </a:p>
        </p:txBody>
      </p:sp>
      <p:sp>
        <p:nvSpPr>
          <p:cNvPr id="4" name="TextBox 3">
            <a:extLst>
              <a:ext uri="{FF2B5EF4-FFF2-40B4-BE49-F238E27FC236}">
                <a16:creationId xmlns:a16="http://schemas.microsoft.com/office/drawing/2014/main" id="{990764FC-0660-40E6-85B8-E1A77154568C}"/>
              </a:ext>
            </a:extLst>
          </p:cNvPr>
          <p:cNvSpPr txBox="1"/>
          <p:nvPr/>
        </p:nvSpPr>
        <p:spPr>
          <a:xfrm>
            <a:off x="275101" y="1750332"/>
            <a:ext cx="11139569" cy="2477601"/>
          </a:xfrm>
          <a:prstGeom prst="rect">
            <a:avLst/>
          </a:prstGeom>
          <a:noFill/>
        </p:spPr>
        <p:txBody>
          <a:bodyPr wrap="square" rtlCol="0">
            <a:spAutoFit/>
          </a:bodyPr>
          <a:lstStyle/>
          <a:p>
            <a:pPr marL="53975">
              <a:spcBef>
                <a:spcPts val="300"/>
              </a:spcBef>
              <a:spcAft>
                <a:spcPts val="300"/>
              </a:spcAft>
            </a:pPr>
            <a:r>
              <a:rPr lang="en-US" sz="2800" dirty="0">
                <a:solidFill>
                  <a:schemeClr val="bg1"/>
                </a:solidFill>
              </a:rPr>
              <a:t>In most civilizations around the world, there are </a:t>
            </a:r>
            <a:r>
              <a:rPr lang="en-US" sz="2800" b="1" dirty="0">
                <a:solidFill>
                  <a:schemeClr val="bg1"/>
                </a:solidFill>
              </a:rPr>
              <a:t>3 realms </a:t>
            </a:r>
            <a:r>
              <a:rPr lang="en-US" sz="2800" dirty="0">
                <a:solidFill>
                  <a:schemeClr val="bg1"/>
                </a:solidFill>
              </a:rPr>
              <a:t>that seem to be commonly recognized:</a:t>
            </a:r>
          </a:p>
          <a:p>
            <a:pPr marL="568325" indent="-514350">
              <a:spcBef>
                <a:spcPts val="300"/>
              </a:spcBef>
              <a:spcAft>
                <a:spcPts val="300"/>
              </a:spcAft>
              <a:buFont typeface="+mj-lt"/>
              <a:buAutoNum type="arabicPeriod"/>
            </a:pPr>
            <a:r>
              <a:rPr lang="en-US" sz="2800" b="1" dirty="0">
                <a:solidFill>
                  <a:srgbClr val="FF0000"/>
                </a:solidFill>
              </a:rPr>
              <a:t>Earthly realm </a:t>
            </a:r>
            <a:r>
              <a:rPr lang="en-US" sz="2800" dirty="0">
                <a:solidFill>
                  <a:schemeClr val="bg1"/>
                </a:solidFill>
              </a:rPr>
              <a:t> </a:t>
            </a:r>
          </a:p>
          <a:p>
            <a:pPr marL="568325" indent="-514350">
              <a:spcBef>
                <a:spcPts val="300"/>
              </a:spcBef>
              <a:spcAft>
                <a:spcPts val="300"/>
              </a:spcAft>
              <a:buFont typeface="+mj-lt"/>
              <a:buAutoNum type="arabicPeriod"/>
            </a:pPr>
            <a:r>
              <a:rPr lang="en-US" sz="2800" b="1" dirty="0">
                <a:solidFill>
                  <a:srgbClr val="FF0000"/>
                </a:solidFill>
              </a:rPr>
              <a:t>Heavenly realm </a:t>
            </a:r>
            <a:r>
              <a:rPr lang="en-US" sz="2800" dirty="0">
                <a:solidFill>
                  <a:schemeClr val="bg1"/>
                </a:solidFill>
              </a:rPr>
              <a:t> </a:t>
            </a:r>
          </a:p>
          <a:p>
            <a:pPr marL="568325" indent="-514350">
              <a:spcBef>
                <a:spcPts val="300"/>
              </a:spcBef>
              <a:spcAft>
                <a:spcPts val="300"/>
              </a:spcAft>
              <a:buFont typeface="+mj-lt"/>
              <a:buAutoNum type="arabicPeriod"/>
            </a:pPr>
            <a:r>
              <a:rPr lang="en-US" sz="2800" b="1" dirty="0">
                <a:solidFill>
                  <a:srgbClr val="FF0000"/>
                </a:solidFill>
              </a:rPr>
              <a:t>Hell</a:t>
            </a:r>
            <a:endParaRPr lang="en-US" sz="22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1" y="821367"/>
            <a:ext cx="11980718" cy="646331"/>
          </a:xfrm>
          <a:prstGeom prst="rect">
            <a:avLst/>
          </a:prstGeom>
          <a:noFill/>
        </p:spPr>
        <p:txBody>
          <a:bodyPr wrap="square" rtlCol="0">
            <a:spAutoFit/>
          </a:bodyPr>
          <a:lstStyle/>
          <a:p>
            <a:pPr algn="ctr"/>
            <a:r>
              <a:rPr lang="en-US" sz="3600" dirty="0">
                <a:solidFill>
                  <a:schemeClr val="bg1"/>
                </a:solidFill>
              </a:rPr>
              <a:t>Themes – </a:t>
            </a:r>
            <a:r>
              <a:rPr lang="en-US" sz="3600" b="1" dirty="0">
                <a:solidFill>
                  <a:srgbClr val="FEE6FC"/>
                </a:solidFill>
              </a:rPr>
              <a:t>Realms of Existence</a:t>
            </a:r>
            <a:r>
              <a:rPr lang="en-US" sz="3600" dirty="0">
                <a:solidFill>
                  <a:schemeClr val="bg1"/>
                </a:solidFill>
              </a:rPr>
              <a:t> </a:t>
            </a:r>
            <a:endParaRPr lang="en-US" b="1" dirty="0">
              <a:solidFill>
                <a:srgbClr val="FF0000"/>
              </a:solidFill>
            </a:endParaRPr>
          </a:p>
        </p:txBody>
      </p:sp>
    </p:spTree>
    <p:extLst>
      <p:ext uri="{BB962C8B-B14F-4D97-AF65-F5344CB8AC3E}">
        <p14:creationId xmlns:p14="http://schemas.microsoft.com/office/powerpoint/2010/main" val="1392004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275101" y="882825"/>
            <a:ext cx="10979053" cy="938719"/>
          </a:xfrm>
          <a:prstGeom prst="rect">
            <a:avLst/>
          </a:prstGeom>
          <a:noFill/>
        </p:spPr>
        <p:txBody>
          <a:bodyPr wrap="square" rtlCol="0">
            <a:spAutoFit/>
          </a:bodyPr>
          <a:lstStyle/>
          <a:p>
            <a:pPr marL="568325" indent="-514350">
              <a:spcBef>
                <a:spcPts val="300"/>
              </a:spcBef>
              <a:spcAft>
                <a:spcPts val="300"/>
              </a:spcAft>
              <a:buFont typeface="+mj-lt"/>
              <a:buAutoNum type="arabicPeriod"/>
            </a:pPr>
            <a:r>
              <a:rPr lang="en-US" sz="2800" b="1" dirty="0">
                <a:solidFill>
                  <a:srgbClr val="FF0000"/>
                </a:solidFill>
              </a:rPr>
              <a:t>Earthly realm </a:t>
            </a:r>
            <a:r>
              <a:rPr lang="en-US" sz="2800" dirty="0">
                <a:solidFill>
                  <a:schemeClr val="bg1"/>
                </a:solidFill>
              </a:rPr>
              <a:t>– The </a:t>
            </a:r>
            <a:r>
              <a:rPr lang="en-US" sz="2800" b="1" dirty="0">
                <a:solidFill>
                  <a:schemeClr val="bg1"/>
                </a:solidFill>
              </a:rPr>
              <a:t>physical world </a:t>
            </a:r>
            <a:r>
              <a:rPr lang="en-US" sz="2800" dirty="0">
                <a:solidFill>
                  <a:schemeClr val="bg1"/>
                </a:solidFill>
              </a:rPr>
              <a:t>in which we live, our planet.</a:t>
            </a:r>
          </a:p>
          <a:p>
            <a:pPr marL="53975">
              <a:spcBef>
                <a:spcPts val="300"/>
              </a:spcBef>
              <a:spcAft>
                <a:spcPts val="300"/>
              </a:spcAft>
            </a:pPr>
            <a:endParaRPr lang="en-US" sz="22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0" y="129705"/>
            <a:ext cx="11980718" cy="646331"/>
          </a:xfrm>
          <a:prstGeom prst="rect">
            <a:avLst/>
          </a:prstGeom>
          <a:noFill/>
        </p:spPr>
        <p:txBody>
          <a:bodyPr wrap="square" rtlCol="0">
            <a:spAutoFit/>
          </a:bodyPr>
          <a:lstStyle/>
          <a:p>
            <a:pPr algn="ctr"/>
            <a:r>
              <a:rPr lang="en-US" sz="3600" dirty="0">
                <a:solidFill>
                  <a:schemeClr val="bg1"/>
                </a:solidFill>
              </a:rPr>
              <a:t>Themes – </a:t>
            </a:r>
            <a:r>
              <a:rPr lang="en-US" sz="3600" b="1" dirty="0">
                <a:solidFill>
                  <a:srgbClr val="FEE6FC"/>
                </a:solidFill>
              </a:rPr>
              <a:t>Realms of Existence</a:t>
            </a:r>
            <a:r>
              <a:rPr lang="en-US" sz="3600" dirty="0">
                <a:solidFill>
                  <a:schemeClr val="bg1"/>
                </a:solidFill>
              </a:rPr>
              <a:t> </a:t>
            </a:r>
            <a:endParaRPr lang="en-US" b="1" dirty="0">
              <a:solidFill>
                <a:srgbClr val="FF0000"/>
              </a:solidFill>
            </a:endParaRPr>
          </a:p>
        </p:txBody>
      </p:sp>
      <p:sp>
        <p:nvSpPr>
          <p:cNvPr id="9" name="TextBox 8">
            <a:extLst>
              <a:ext uri="{FF2B5EF4-FFF2-40B4-BE49-F238E27FC236}">
                <a16:creationId xmlns:a16="http://schemas.microsoft.com/office/drawing/2014/main" id="{EE2CEFB3-6214-4D72-A6C9-59BC233C34B3}"/>
              </a:ext>
            </a:extLst>
          </p:cNvPr>
          <p:cNvSpPr txBox="1"/>
          <p:nvPr/>
        </p:nvSpPr>
        <p:spPr>
          <a:xfrm>
            <a:off x="275101" y="2350477"/>
            <a:ext cx="4558210" cy="707886"/>
          </a:xfrm>
          <a:prstGeom prst="rect">
            <a:avLst/>
          </a:prstGeom>
          <a:noFill/>
        </p:spPr>
        <p:txBody>
          <a:bodyPr wrap="square" rtlCol="0">
            <a:spAutoFit/>
          </a:bodyPr>
          <a:lstStyle/>
          <a:p>
            <a:pPr algn="r"/>
            <a:r>
              <a:rPr lang="en-US" sz="2000" dirty="0">
                <a:solidFill>
                  <a:schemeClr val="bg1"/>
                </a:solidFill>
              </a:rPr>
              <a:t> </a:t>
            </a:r>
            <a:r>
              <a:rPr lang="en-US" sz="2000" b="1" dirty="0">
                <a:solidFill>
                  <a:srgbClr val="FEE6FC"/>
                </a:solidFill>
              </a:rPr>
              <a:t>Adam and Eve in the Garden of Eden </a:t>
            </a:r>
            <a:br>
              <a:rPr lang="en-US" sz="2000" b="1" dirty="0">
                <a:solidFill>
                  <a:srgbClr val="FEE6FC"/>
                </a:solidFill>
              </a:rPr>
            </a:br>
            <a:r>
              <a:rPr lang="en-US" sz="2000" dirty="0">
                <a:solidFill>
                  <a:schemeClr val="bg1"/>
                </a:solidFill>
              </a:rPr>
              <a:t>(by Peter Wenzel) </a:t>
            </a:r>
          </a:p>
        </p:txBody>
      </p:sp>
      <p:pic>
        <p:nvPicPr>
          <p:cNvPr id="11" name="Picture 10">
            <a:extLst>
              <a:ext uri="{FF2B5EF4-FFF2-40B4-BE49-F238E27FC236}">
                <a16:creationId xmlns:a16="http://schemas.microsoft.com/office/drawing/2014/main" id="{AC342ED1-45EE-4574-B828-033156FD9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1631" y="1352183"/>
            <a:ext cx="7350369" cy="5446623"/>
          </a:xfrm>
          <a:prstGeom prst="rect">
            <a:avLst/>
          </a:prstGeom>
        </p:spPr>
      </p:pic>
    </p:spTree>
    <p:extLst>
      <p:ext uri="{BB962C8B-B14F-4D97-AF65-F5344CB8AC3E}">
        <p14:creationId xmlns:p14="http://schemas.microsoft.com/office/powerpoint/2010/main" val="38721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117231" y="776036"/>
            <a:ext cx="11746523" cy="1800493"/>
          </a:xfrm>
          <a:prstGeom prst="rect">
            <a:avLst/>
          </a:prstGeom>
          <a:noFill/>
        </p:spPr>
        <p:txBody>
          <a:bodyPr wrap="square" rtlCol="0">
            <a:spAutoFit/>
          </a:bodyPr>
          <a:lstStyle/>
          <a:p>
            <a:pPr marL="568325" indent="-514350">
              <a:spcBef>
                <a:spcPts val="300"/>
              </a:spcBef>
              <a:spcAft>
                <a:spcPts val="300"/>
              </a:spcAft>
              <a:buFont typeface="+mj-lt"/>
              <a:buAutoNum type="arabicPeriod" startAt="2"/>
            </a:pPr>
            <a:r>
              <a:rPr lang="en-US" sz="2800" b="1" dirty="0">
                <a:solidFill>
                  <a:srgbClr val="FF0000"/>
                </a:solidFill>
              </a:rPr>
              <a:t>Heavenly realm </a:t>
            </a:r>
            <a:r>
              <a:rPr lang="en-US" sz="2800" dirty="0">
                <a:solidFill>
                  <a:schemeClr val="bg1"/>
                </a:solidFill>
              </a:rPr>
              <a:t>– (</a:t>
            </a:r>
            <a:r>
              <a:rPr lang="en-US" sz="2800" i="1" dirty="0">
                <a:solidFill>
                  <a:schemeClr val="bg1"/>
                </a:solidFill>
              </a:rPr>
              <a:t>sometimes referred to as </a:t>
            </a:r>
            <a:r>
              <a:rPr lang="en-US" sz="2800" b="1" i="1" dirty="0">
                <a:solidFill>
                  <a:srgbClr val="FF0000"/>
                </a:solidFill>
              </a:rPr>
              <a:t>Celestial</a:t>
            </a:r>
            <a:r>
              <a:rPr lang="en-US" sz="2800" b="1" i="1" dirty="0">
                <a:solidFill>
                  <a:schemeClr val="bg1"/>
                </a:solidFill>
              </a:rPr>
              <a:t> realm</a:t>
            </a:r>
            <a:r>
              <a:rPr lang="en-US" sz="2800" dirty="0">
                <a:solidFill>
                  <a:schemeClr val="bg1"/>
                </a:solidFill>
              </a:rPr>
              <a:t>) – a </a:t>
            </a:r>
            <a:r>
              <a:rPr lang="en-US" sz="2800" b="1" dirty="0">
                <a:solidFill>
                  <a:schemeClr val="bg1"/>
                </a:solidFill>
              </a:rPr>
              <a:t>spiritual</a:t>
            </a:r>
            <a:r>
              <a:rPr lang="en-US" sz="2800" dirty="0">
                <a:solidFill>
                  <a:schemeClr val="bg1"/>
                </a:solidFill>
              </a:rPr>
              <a:t> realm believed to be where God, angels, and other celestial beings reside as well as where good people are thought to go after their death (</a:t>
            </a:r>
            <a:r>
              <a:rPr lang="en-US" sz="2800" b="1" dirty="0">
                <a:solidFill>
                  <a:srgbClr val="FF0000"/>
                </a:solidFill>
              </a:rPr>
              <a:t>heaven</a:t>
            </a:r>
            <a:r>
              <a:rPr lang="en-US" sz="2800" dirty="0">
                <a:solidFill>
                  <a:schemeClr val="bg1"/>
                </a:solidFill>
              </a:rPr>
              <a:t>).</a:t>
            </a:r>
          </a:p>
          <a:p>
            <a:pPr marL="53975">
              <a:spcBef>
                <a:spcPts val="300"/>
              </a:spcBef>
              <a:spcAft>
                <a:spcPts val="300"/>
              </a:spcAft>
            </a:pPr>
            <a:endParaRPr lang="en-US" sz="22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0" y="129705"/>
            <a:ext cx="11980718" cy="646331"/>
          </a:xfrm>
          <a:prstGeom prst="rect">
            <a:avLst/>
          </a:prstGeom>
          <a:noFill/>
        </p:spPr>
        <p:txBody>
          <a:bodyPr wrap="square" rtlCol="0">
            <a:spAutoFit/>
          </a:bodyPr>
          <a:lstStyle/>
          <a:p>
            <a:pPr algn="ctr"/>
            <a:r>
              <a:rPr lang="en-US" sz="3600" dirty="0">
                <a:solidFill>
                  <a:schemeClr val="bg1"/>
                </a:solidFill>
              </a:rPr>
              <a:t>Themes – </a:t>
            </a:r>
            <a:r>
              <a:rPr lang="en-US" sz="3600" b="1" dirty="0">
                <a:solidFill>
                  <a:srgbClr val="FEE6FC"/>
                </a:solidFill>
              </a:rPr>
              <a:t>Realms of Existence</a:t>
            </a:r>
            <a:r>
              <a:rPr lang="en-US" sz="3600" dirty="0">
                <a:solidFill>
                  <a:schemeClr val="bg1"/>
                </a:solidFill>
              </a:rPr>
              <a:t> </a:t>
            </a:r>
            <a:endParaRPr lang="en-US" b="1" dirty="0">
              <a:solidFill>
                <a:srgbClr val="FF0000"/>
              </a:solidFill>
            </a:endParaRPr>
          </a:p>
        </p:txBody>
      </p:sp>
      <p:pic>
        <p:nvPicPr>
          <p:cNvPr id="8" name="Picture 7">
            <a:extLst>
              <a:ext uri="{FF2B5EF4-FFF2-40B4-BE49-F238E27FC236}">
                <a16:creationId xmlns:a16="http://schemas.microsoft.com/office/drawing/2014/main" id="{48633D70-20C7-4B1A-9C3E-0BDF45F09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33300"/>
            <a:ext cx="6055361" cy="4524700"/>
          </a:xfrm>
          <a:prstGeom prst="rect">
            <a:avLst/>
          </a:prstGeom>
        </p:spPr>
      </p:pic>
      <p:sp>
        <p:nvSpPr>
          <p:cNvPr id="9" name="TextBox 8">
            <a:extLst>
              <a:ext uri="{FF2B5EF4-FFF2-40B4-BE49-F238E27FC236}">
                <a16:creationId xmlns:a16="http://schemas.microsoft.com/office/drawing/2014/main" id="{EE2CEFB3-6214-4D72-A6C9-59BC233C34B3}"/>
              </a:ext>
            </a:extLst>
          </p:cNvPr>
          <p:cNvSpPr txBox="1"/>
          <p:nvPr/>
        </p:nvSpPr>
        <p:spPr>
          <a:xfrm>
            <a:off x="6096000" y="2985424"/>
            <a:ext cx="4548554" cy="1323439"/>
          </a:xfrm>
          <a:prstGeom prst="rect">
            <a:avLst/>
          </a:prstGeom>
          <a:noFill/>
        </p:spPr>
        <p:txBody>
          <a:bodyPr wrap="square" rtlCol="0">
            <a:spAutoFit/>
          </a:bodyPr>
          <a:lstStyle/>
          <a:p>
            <a:r>
              <a:rPr lang="en-US" sz="2000" dirty="0">
                <a:solidFill>
                  <a:schemeClr val="bg1"/>
                </a:solidFill>
              </a:rPr>
              <a:t>Part of a ceiling fresco painting: </a:t>
            </a:r>
            <a:r>
              <a:rPr lang="en-US" sz="2000" b="1" dirty="0">
                <a:solidFill>
                  <a:srgbClr val="FEE6FC"/>
                </a:solidFill>
              </a:rPr>
              <a:t>Assumption of the Virgin </a:t>
            </a:r>
            <a:r>
              <a:rPr lang="en-US" sz="2000" dirty="0">
                <a:solidFill>
                  <a:schemeClr val="bg1"/>
                </a:solidFill>
              </a:rPr>
              <a:t>(by Antonio Allegri da Correggio) in in Parma Cathedral (Italy), 1530</a:t>
            </a:r>
          </a:p>
        </p:txBody>
      </p:sp>
    </p:spTree>
    <p:extLst>
      <p:ext uri="{BB962C8B-B14F-4D97-AF65-F5344CB8AC3E}">
        <p14:creationId xmlns:p14="http://schemas.microsoft.com/office/powerpoint/2010/main" val="155201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4841631" y="902722"/>
            <a:ext cx="6916615" cy="2231380"/>
          </a:xfrm>
          <a:prstGeom prst="rect">
            <a:avLst/>
          </a:prstGeom>
          <a:noFill/>
        </p:spPr>
        <p:txBody>
          <a:bodyPr wrap="square" rtlCol="0">
            <a:spAutoFit/>
          </a:bodyPr>
          <a:lstStyle/>
          <a:p>
            <a:pPr marL="568325" indent="-514350">
              <a:spcBef>
                <a:spcPts val="300"/>
              </a:spcBef>
              <a:spcAft>
                <a:spcPts val="300"/>
              </a:spcAft>
              <a:buFont typeface="+mj-lt"/>
              <a:buAutoNum type="arabicPeriod" startAt="3"/>
            </a:pPr>
            <a:r>
              <a:rPr lang="en-US" sz="2800" b="1" dirty="0">
                <a:solidFill>
                  <a:srgbClr val="FF0000"/>
                </a:solidFill>
              </a:rPr>
              <a:t>Hell </a:t>
            </a:r>
            <a:r>
              <a:rPr lang="en-US" sz="2800" dirty="0">
                <a:solidFill>
                  <a:schemeClr val="bg1"/>
                </a:solidFill>
              </a:rPr>
              <a:t>a spiritual realm of </a:t>
            </a:r>
            <a:r>
              <a:rPr lang="en-US" sz="2800" b="1" dirty="0">
                <a:solidFill>
                  <a:schemeClr val="bg1"/>
                </a:solidFill>
              </a:rPr>
              <a:t>evil and suffering </a:t>
            </a:r>
            <a:r>
              <a:rPr lang="en-US" sz="2800" dirty="0">
                <a:solidFill>
                  <a:schemeClr val="bg1"/>
                </a:solidFill>
              </a:rPr>
              <a:t>where the devil, demons, and wicked or condemned souls are sent to be punished after death.</a:t>
            </a:r>
          </a:p>
          <a:p>
            <a:pPr marL="53975">
              <a:spcBef>
                <a:spcPts val="300"/>
              </a:spcBef>
              <a:spcAft>
                <a:spcPts val="300"/>
              </a:spcAft>
            </a:pPr>
            <a:endParaRPr lang="en-US" sz="22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5052646" y="129705"/>
            <a:ext cx="6916616" cy="646331"/>
          </a:xfrm>
          <a:prstGeom prst="rect">
            <a:avLst/>
          </a:prstGeom>
          <a:noFill/>
        </p:spPr>
        <p:txBody>
          <a:bodyPr wrap="square" rtlCol="0">
            <a:spAutoFit/>
          </a:bodyPr>
          <a:lstStyle/>
          <a:p>
            <a:pPr algn="ctr"/>
            <a:r>
              <a:rPr lang="en-US" sz="3600" dirty="0">
                <a:solidFill>
                  <a:schemeClr val="bg1"/>
                </a:solidFill>
              </a:rPr>
              <a:t>Themes – </a:t>
            </a:r>
            <a:r>
              <a:rPr lang="en-US" sz="3600" b="1" dirty="0">
                <a:solidFill>
                  <a:srgbClr val="FEE6FC"/>
                </a:solidFill>
              </a:rPr>
              <a:t>Realms of Existence</a:t>
            </a:r>
            <a:r>
              <a:rPr lang="en-US" sz="3600" dirty="0">
                <a:solidFill>
                  <a:schemeClr val="bg1"/>
                </a:solidFill>
              </a:rPr>
              <a:t> </a:t>
            </a:r>
            <a:endParaRPr lang="en-US" b="1" dirty="0">
              <a:solidFill>
                <a:srgbClr val="FF0000"/>
              </a:solidFill>
            </a:endParaRPr>
          </a:p>
        </p:txBody>
      </p:sp>
      <p:sp>
        <p:nvSpPr>
          <p:cNvPr id="9" name="TextBox 8">
            <a:extLst>
              <a:ext uri="{FF2B5EF4-FFF2-40B4-BE49-F238E27FC236}">
                <a16:creationId xmlns:a16="http://schemas.microsoft.com/office/drawing/2014/main" id="{EE2CEFB3-6214-4D72-A6C9-59BC233C34B3}"/>
              </a:ext>
            </a:extLst>
          </p:cNvPr>
          <p:cNvSpPr txBox="1"/>
          <p:nvPr/>
        </p:nvSpPr>
        <p:spPr>
          <a:xfrm>
            <a:off x="5052646" y="5025240"/>
            <a:ext cx="5263662" cy="707886"/>
          </a:xfrm>
          <a:prstGeom prst="rect">
            <a:avLst/>
          </a:prstGeom>
          <a:noFill/>
        </p:spPr>
        <p:txBody>
          <a:bodyPr wrap="square" rtlCol="0">
            <a:spAutoFit/>
          </a:bodyPr>
          <a:lstStyle/>
          <a:p>
            <a:r>
              <a:rPr lang="en-US" sz="2000" b="1" dirty="0">
                <a:solidFill>
                  <a:srgbClr val="FEE6FC"/>
                </a:solidFill>
              </a:rPr>
              <a:t>The Seven Gates of Hell </a:t>
            </a:r>
            <a:r>
              <a:rPr lang="en-US" sz="2000" dirty="0">
                <a:solidFill>
                  <a:schemeClr val="bg1"/>
                </a:solidFill>
              </a:rPr>
              <a:t>(painter unknown, possibly from a Tarot deck)</a:t>
            </a:r>
          </a:p>
        </p:txBody>
      </p:sp>
      <p:pic>
        <p:nvPicPr>
          <p:cNvPr id="5" name="Picture 4">
            <a:extLst>
              <a:ext uri="{FF2B5EF4-FFF2-40B4-BE49-F238E27FC236}">
                <a16:creationId xmlns:a16="http://schemas.microsoft.com/office/drawing/2014/main" id="{C75FF2FB-913B-4A21-9676-497D94D20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841632" cy="6865501"/>
          </a:xfrm>
          <a:prstGeom prst="rect">
            <a:avLst/>
          </a:prstGeom>
        </p:spPr>
      </p:pic>
    </p:spTree>
    <p:extLst>
      <p:ext uri="{BB962C8B-B14F-4D97-AF65-F5344CB8AC3E}">
        <p14:creationId xmlns:p14="http://schemas.microsoft.com/office/powerpoint/2010/main" val="134797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6 – The Healer</a:t>
            </a:r>
          </a:p>
        </p:txBody>
      </p:sp>
      <p:sp>
        <p:nvSpPr>
          <p:cNvPr id="4" name="TextBox 3">
            <a:extLst>
              <a:ext uri="{FF2B5EF4-FFF2-40B4-BE49-F238E27FC236}">
                <a16:creationId xmlns:a16="http://schemas.microsoft.com/office/drawing/2014/main" id="{990764FC-0660-40E6-85B8-E1A77154568C}"/>
              </a:ext>
            </a:extLst>
          </p:cNvPr>
          <p:cNvSpPr txBox="1"/>
          <p:nvPr/>
        </p:nvSpPr>
        <p:spPr>
          <a:xfrm>
            <a:off x="193039" y="1476456"/>
            <a:ext cx="11139569" cy="5616922"/>
          </a:xfrm>
          <a:prstGeom prst="rect">
            <a:avLst/>
          </a:prstGeom>
          <a:noFill/>
        </p:spPr>
        <p:txBody>
          <a:bodyPr wrap="square" rtlCol="0">
            <a:spAutoFit/>
          </a:bodyPr>
          <a:lstStyle/>
          <a:p>
            <a:pPr marL="53975">
              <a:spcBef>
                <a:spcPts val="300"/>
              </a:spcBef>
              <a:spcAft>
                <a:spcPts val="300"/>
              </a:spcAft>
            </a:pPr>
            <a:r>
              <a:rPr lang="en-US" sz="2800" b="1" dirty="0">
                <a:solidFill>
                  <a:schemeClr val="bg1"/>
                </a:solidFill>
              </a:rPr>
              <a:t>DISCUSSION QUESTIONS:</a:t>
            </a:r>
          </a:p>
          <a:p>
            <a:pPr marL="568325" indent="-514350">
              <a:spcBef>
                <a:spcPts val="300"/>
              </a:spcBef>
              <a:spcAft>
                <a:spcPts val="300"/>
              </a:spcAft>
              <a:buFont typeface="Arial" panose="020B0604020202020204" pitchFamily="34" charset="0"/>
              <a:buChar char="•"/>
            </a:pPr>
            <a:r>
              <a:rPr lang="en-US" sz="2800" dirty="0">
                <a:solidFill>
                  <a:srgbClr val="8CEB35"/>
                </a:solidFill>
              </a:rPr>
              <a:t>Where do you think the </a:t>
            </a:r>
            <a:r>
              <a:rPr lang="en-US" sz="2800" b="1" dirty="0">
                <a:solidFill>
                  <a:srgbClr val="8CEB35"/>
                </a:solidFill>
              </a:rPr>
              <a:t>woodsman</a:t>
            </a:r>
            <a:r>
              <a:rPr lang="en-US" sz="2800" dirty="0">
                <a:solidFill>
                  <a:srgbClr val="8CEB35"/>
                </a:solidFill>
              </a:rPr>
              <a:t> is from?</a:t>
            </a:r>
          </a:p>
          <a:p>
            <a:pPr marL="568325" indent="-514350">
              <a:spcBef>
                <a:spcPts val="300"/>
              </a:spcBef>
              <a:spcAft>
                <a:spcPts val="300"/>
              </a:spcAft>
              <a:buFont typeface="Arial" panose="020B0604020202020204" pitchFamily="34" charset="0"/>
              <a:buChar char="•"/>
            </a:pPr>
            <a:r>
              <a:rPr lang="en-US" sz="2800" dirty="0">
                <a:solidFill>
                  <a:srgbClr val="8CEB35"/>
                </a:solidFill>
              </a:rPr>
              <a:t>So far, do you think the woodsman’s various </a:t>
            </a:r>
            <a:r>
              <a:rPr lang="en-US" sz="2800" b="1" dirty="0">
                <a:solidFill>
                  <a:srgbClr val="8CEB35"/>
                </a:solidFill>
              </a:rPr>
              <a:t>tonics and concoctions </a:t>
            </a:r>
            <a:r>
              <a:rPr lang="en-US" sz="2800" dirty="0">
                <a:solidFill>
                  <a:srgbClr val="8CEB35"/>
                </a:solidFill>
              </a:rPr>
              <a:t>are helping Amanita to heal? How so?</a:t>
            </a:r>
          </a:p>
          <a:p>
            <a:pPr marL="568325" indent="-514350">
              <a:spcBef>
                <a:spcPts val="300"/>
              </a:spcBef>
              <a:spcAft>
                <a:spcPts val="300"/>
              </a:spcAft>
              <a:buFont typeface="Arial" panose="020B0604020202020204" pitchFamily="34" charset="0"/>
              <a:buChar char="•"/>
            </a:pPr>
            <a:r>
              <a:rPr lang="en-US" sz="2800" dirty="0">
                <a:solidFill>
                  <a:srgbClr val="8CEB35"/>
                </a:solidFill>
              </a:rPr>
              <a:t>Amanita continues to have </a:t>
            </a:r>
            <a:r>
              <a:rPr lang="en-US" sz="2800" b="1" dirty="0">
                <a:solidFill>
                  <a:srgbClr val="8CEB35"/>
                </a:solidFill>
              </a:rPr>
              <a:t>dreams</a:t>
            </a:r>
            <a:r>
              <a:rPr lang="en-US" sz="2800" dirty="0">
                <a:solidFill>
                  <a:srgbClr val="8CEB35"/>
                </a:solidFill>
              </a:rPr>
              <a:t> and in this chapter; she dreams of some kind of being that talked to her while she was ascending the cliff. </a:t>
            </a:r>
          </a:p>
          <a:p>
            <a:pPr marL="1025525" lvl="1" indent="-514350">
              <a:spcBef>
                <a:spcPts val="200"/>
              </a:spcBef>
              <a:spcAft>
                <a:spcPts val="200"/>
              </a:spcAft>
              <a:buFont typeface="Arial" panose="020B0604020202020204" pitchFamily="34" charset="0"/>
              <a:buChar char="•"/>
            </a:pPr>
            <a:r>
              <a:rPr lang="en-US" sz="2600" dirty="0">
                <a:solidFill>
                  <a:srgbClr val="FFFF00"/>
                </a:solidFill>
              </a:rPr>
              <a:t>What was this being? </a:t>
            </a:r>
          </a:p>
          <a:p>
            <a:pPr marL="1025525" lvl="1" indent="-514350">
              <a:spcBef>
                <a:spcPts val="200"/>
              </a:spcBef>
              <a:spcAft>
                <a:spcPts val="200"/>
              </a:spcAft>
              <a:buFont typeface="Arial" panose="020B0604020202020204" pitchFamily="34" charset="0"/>
              <a:buChar char="•"/>
            </a:pPr>
            <a:r>
              <a:rPr lang="en-US" sz="2600" dirty="0">
                <a:solidFill>
                  <a:srgbClr val="FFFF00"/>
                </a:solidFill>
              </a:rPr>
              <a:t>Where did it come from?</a:t>
            </a:r>
          </a:p>
          <a:p>
            <a:pPr marL="1025525" lvl="1" indent="-514350">
              <a:spcBef>
                <a:spcPts val="200"/>
              </a:spcBef>
              <a:spcAft>
                <a:spcPts val="200"/>
              </a:spcAft>
              <a:buFont typeface="Arial" panose="020B0604020202020204" pitchFamily="34" charset="0"/>
              <a:buChar char="•"/>
            </a:pPr>
            <a:r>
              <a:rPr lang="en-US" sz="2600" dirty="0">
                <a:solidFill>
                  <a:srgbClr val="FFFF00"/>
                </a:solidFill>
              </a:rPr>
              <a:t>What did it tell her?</a:t>
            </a:r>
          </a:p>
          <a:p>
            <a:pPr marL="568325" indent="-514350">
              <a:spcBef>
                <a:spcPts val="300"/>
              </a:spcBef>
              <a:spcAft>
                <a:spcPts val="300"/>
              </a:spcAft>
              <a:buFont typeface="Arial" panose="020B0604020202020204" pitchFamily="34" charset="0"/>
              <a:buChar char="•"/>
            </a:pPr>
            <a:r>
              <a:rPr lang="en-US" sz="2800" dirty="0">
                <a:solidFill>
                  <a:srgbClr val="8CEB35"/>
                </a:solidFill>
              </a:rPr>
              <a:t>Some people consider the place where we dream as a realm in and of itself. Do you agree or disagree? Why?</a:t>
            </a:r>
          </a:p>
          <a:p>
            <a:pPr marL="53975">
              <a:spcBef>
                <a:spcPts val="300"/>
              </a:spcBef>
              <a:spcAft>
                <a:spcPts val="300"/>
              </a:spcAft>
            </a:pPr>
            <a:endParaRPr lang="en-US" sz="22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1" y="821367"/>
            <a:ext cx="11980718" cy="646331"/>
          </a:xfrm>
          <a:prstGeom prst="rect">
            <a:avLst/>
          </a:prstGeom>
          <a:noFill/>
        </p:spPr>
        <p:txBody>
          <a:bodyPr wrap="square" rtlCol="0">
            <a:spAutoFit/>
          </a:bodyPr>
          <a:lstStyle/>
          <a:p>
            <a:pPr algn="ctr"/>
            <a:r>
              <a:rPr lang="en-US" sz="3600" b="1" dirty="0">
                <a:solidFill>
                  <a:srgbClr val="8CEB35"/>
                </a:solidFill>
              </a:rPr>
              <a:t>Discussion Questions </a:t>
            </a:r>
            <a:r>
              <a:rPr lang="en-US" sz="3600" dirty="0">
                <a:solidFill>
                  <a:srgbClr val="8CEB35"/>
                </a:solidFill>
              </a:rPr>
              <a:t>for this chapter</a:t>
            </a:r>
            <a:endParaRPr lang="en-US" b="1" dirty="0">
              <a:solidFill>
                <a:srgbClr val="8CEB35"/>
              </a:solidFill>
            </a:endParaRPr>
          </a:p>
        </p:txBody>
      </p:sp>
    </p:spTree>
    <p:extLst>
      <p:ext uri="{BB962C8B-B14F-4D97-AF65-F5344CB8AC3E}">
        <p14:creationId xmlns:p14="http://schemas.microsoft.com/office/powerpoint/2010/main" val="305462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6 – The Healer</a:t>
            </a:r>
          </a:p>
        </p:txBody>
      </p:sp>
      <p:sp>
        <p:nvSpPr>
          <p:cNvPr id="2" name="TextBox 1">
            <a:extLst>
              <a:ext uri="{FF2B5EF4-FFF2-40B4-BE49-F238E27FC236}">
                <a16:creationId xmlns:a16="http://schemas.microsoft.com/office/drawing/2014/main" id="{83BBCA07-7B8B-44E6-A301-6CFA603ADED5}"/>
              </a:ext>
            </a:extLst>
          </p:cNvPr>
          <p:cNvSpPr txBox="1"/>
          <p:nvPr/>
        </p:nvSpPr>
        <p:spPr>
          <a:xfrm>
            <a:off x="326571" y="800141"/>
            <a:ext cx="10885714" cy="1200329"/>
          </a:xfrm>
          <a:prstGeom prst="rect">
            <a:avLst/>
          </a:prstGeom>
          <a:noFill/>
        </p:spPr>
        <p:txBody>
          <a:bodyPr wrap="square" rtlCol="0">
            <a:spAutoFit/>
          </a:bodyPr>
          <a:lstStyle/>
          <a:p>
            <a:r>
              <a:rPr lang="en-US" sz="2400" dirty="0">
                <a:solidFill>
                  <a:schemeClr val="bg1">
                    <a:lumMod val="95000"/>
                  </a:schemeClr>
                </a:solidFill>
              </a:rPr>
              <a:t>Let’s begin by making sure we know the meaning of some important </a:t>
            </a:r>
            <a:r>
              <a:rPr lang="en-US" sz="2400" b="1" dirty="0">
                <a:solidFill>
                  <a:srgbClr val="FF0000"/>
                </a:solidFill>
              </a:rPr>
              <a:t>key words </a:t>
            </a:r>
            <a:r>
              <a:rPr lang="en-US" sz="2400" dirty="0">
                <a:solidFill>
                  <a:schemeClr val="bg1">
                    <a:lumMod val="95000"/>
                  </a:schemeClr>
                </a:solidFill>
              </a:rPr>
              <a:t>from the chapter. since this chapter has many new words, we will split them into </a:t>
            </a:r>
            <a:r>
              <a:rPr lang="en-US" sz="2400" b="1" dirty="0">
                <a:solidFill>
                  <a:schemeClr val="bg1">
                    <a:lumMod val="95000"/>
                  </a:schemeClr>
                </a:solidFill>
              </a:rPr>
              <a:t>two parts </a:t>
            </a:r>
            <a:r>
              <a:rPr lang="en-US" sz="2400" dirty="0">
                <a:solidFill>
                  <a:schemeClr val="bg1">
                    <a:lumMod val="95000"/>
                  </a:schemeClr>
                </a:solidFill>
              </a:rPr>
              <a:t>for this lesson. Here is the </a:t>
            </a:r>
            <a:r>
              <a:rPr lang="en-US" sz="2400" b="1" dirty="0">
                <a:solidFill>
                  <a:schemeClr val="bg1">
                    <a:lumMod val="95000"/>
                  </a:schemeClr>
                </a:solidFill>
              </a:rPr>
              <a:t>second part</a:t>
            </a:r>
            <a:r>
              <a:rPr lang="en-US" sz="2400" dirty="0">
                <a:solidFill>
                  <a:schemeClr val="bg1">
                    <a:lumMod val="95000"/>
                  </a:schemeClr>
                </a:solidFill>
              </a:rPr>
              <a:t>:</a:t>
            </a:r>
          </a:p>
        </p:txBody>
      </p:sp>
      <p:sp>
        <p:nvSpPr>
          <p:cNvPr id="8" name="TextBox 7">
            <a:extLst>
              <a:ext uri="{FF2B5EF4-FFF2-40B4-BE49-F238E27FC236}">
                <a16:creationId xmlns:a16="http://schemas.microsoft.com/office/drawing/2014/main" id="{6E993104-9DA0-421E-ACEB-2D2FBA49D007}"/>
              </a:ext>
            </a:extLst>
          </p:cNvPr>
          <p:cNvSpPr txBox="1"/>
          <p:nvPr/>
        </p:nvSpPr>
        <p:spPr>
          <a:xfrm>
            <a:off x="543469" y="1921802"/>
            <a:ext cx="3036567" cy="4770537"/>
          </a:xfrm>
          <a:prstGeom prst="rect">
            <a:avLst/>
          </a:prstGeom>
          <a:noFill/>
        </p:spPr>
        <p:txBody>
          <a:bodyPr wrap="square" rtlCol="0">
            <a:spAutoFit/>
          </a:bodyPr>
          <a:lstStyle/>
          <a:p>
            <a:pPr lvl="1"/>
            <a:r>
              <a:rPr lang="en-US" sz="2400" u="sng" dirty="0">
                <a:solidFill>
                  <a:srgbClr val="FF0000"/>
                </a:solidFill>
              </a:rPr>
              <a:t>Page 21:</a:t>
            </a:r>
          </a:p>
          <a:p>
            <a:pPr marL="342900" indent="-342900">
              <a:buFont typeface="Arial" panose="020B0604020202020204" pitchFamily="34" charset="0"/>
              <a:buChar char="•"/>
            </a:pPr>
            <a:r>
              <a:rPr lang="en-US" sz="2000" dirty="0">
                <a:solidFill>
                  <a:schemeClr val="bg1">
                    <a:lumMod val="95000"/>
                  </a:schemeClr>
                </a:solidFill>
              </a:rPr>
              <a:t>tambourine (n)</a:t>
            </a:r>
          </a:p>
          <a:p>
            <a:pPr marL="342900" indent="-342900">
              <a:buFont typeface="Arial" panose="020B0604020202020204" pitchFamily="34" charset="0"/>
              <a:buChar char="•"/>
            </a:pPr>
            <a:r>
              <a:rPr lang="en-US" sz="2000" dirty="0">
                <a:solidFill>
                  <a:schemeClr val="bg1">
                    <a:lumMod val="95000"/>
                  </a:schemeClr>
                </a:solidFill>
              </a:rPr>
              <a:t>faded (adj.)</a:t>
            </a:r>
          </a:p>
          <a:p>
            <a:pPr marL="342900" indent="-342900">
              <a:buFont typeface="Arial" panose="020B0604020202020204" pitchFamily="34" charset="0"/>
              <a:buChar char="•"/>
            </a:pPr>
            <a:r>
              <a:rPr lang="en-US" sz="2000" dirty="0">
                <a:solidFill>
                  <a:schemeClr val="bg1">
                    <a:lumMod val="95000"/>
                  </a:schemeClr>
                </a:solidFill>
              </a:rPr>
              <a:t>imprint (n)</a:t>
            </a:r>
          </a:p>
          <a:p>
            <a:pPr marL="342900" indent="-342900">
              <a:buFont typeface="Arial" panose="020B0604020202020204" pitchFamily="34" charset="0"/>
              <a:buChar char="•"/>
            </a:pPr>
            <a:r>
              <a:rPr lang="en-US" sz="2000" dirty="0">
                <a:solidFill>
                  <a:schemeClr val="bg1">
                    <a:lumMod val="95000"/>
                  </a:schemeClr>
                </a:solidFill>
              </a:rPr>
              <a:t>resemble (v)</a:t>
            </a:r>
          </a:p>
          <a:p>
            <a:pPr marL="342900" indent="-342900">
              <a:buFont typeface="Arial" panose="020B0604020202020204" pitchFamily="34" charset="0"/>
              <a:buChar char="•"/>
            </a:pPr>
            <a:r>
              <a:rPr lang="en-US" sz="2000" dirty="0">
                <a:solidFill>
                  <a:schemeClr val="bg1">
                    <a:lumMod val="95000"/>
                  </a:schemeClr>
                </a:solidFill>
              </a:rPr>
              <a:t>fetch (v)</a:t>
            </a:r>
          </a:p>
          <a:p>
            <a:pPr marL="342900" indent="-342900">
              <a:buFont typeface="Arial" panose="020B0604020202020204" pitchFamily="34" charset="0"/>
              <a:buChar char="•"/>
            </a:pPr>
            <a:r>
              <a:rPr lang="en-US" sz="2000" dirty="0">
                <a:solidFill>
                  <a:schemeClr val="bg1">
                    <a:lumMod val="95000"/>
                  </a:schemeClr>
                </a:solidFill>
              </a:rPr>
              <a:t>rattle (n)</a:t>
            </a:r>
          </a:p>
          <a:p>
            <a:pPr marL="342900" indent="-342900">
              <a:buFont typeface="Arial" panose="020B0604020202020204" pitchFamily="34" charset="0"/>
              <a:buChar char="•"/>
            </a:pPr>
            <a:r>
              <a:rPr lang="en-US" sz="2000" dirty="0">
                <a:solidFill>
                  <a:schemeClr val="bg1">
                    <a:lumMod val="95000"/>
                  </a:schemeClr>
                </a:solidFill>
              </a:rPr>
              <a:t>reserve (n)</a:t>
            </a:r>
          </a:p>
          <a:p>
            <a:pPr marL="342900" indent="-342900">
              <a:buFont typeface="Arial" panose="020B0604020202020204" pitchFamily="34" charset="0"/>
              <a:buChar char="•"/>
            </a:pPr>
            <a:r>
              <a:rPr lang="en-US" sz="2000" dirty="0">
                <a:solidFill>
                  <a:schemeClr val="bg1">
                    <a:lumMod val="95000"/>
                  </a:schemeClr>
                </a:solidFill>
              </a:rPr>
              <a:t>encampment (n)</a:t>
            </a:r>
          </a:p>
          <a:p>
            <a:pPr marL="342900" indent="-342900">
              <a:buFont typeface="Arial" panose="020B0604020202020204" pitchFamily="34" charset="0"/>
              <a:buChar char="•"/>
            </a:pPr>
            <a:r>
              <a:rPr lang="en-US" sz="2000" dirty="0">
                <a:solidFill>
                  <a:schemeClr val="bg1">
                    <a:lumMod val="95000"/>
                  </a:schemeClr>
                </a:solidFill>
              </a:rPr>
              <a:t>rage (v)</a:t>
            </a:r>
          </a:p>
          <a:p>
            <a:pPr marL="342900" indent="-342900">
              <a:buFont typeface="Arial" panose="020B0604020202020204" pitchFamily="34" charset="0"/>
              <a:buChar char="•"/>
            </a:pPr>
            <a:r>
              <a:rPr lang="en-US" sz="2000" dirty="0">
                <a:solidFill>
                  <a:schemeClr val="bg1">
                    <a:lumMod val="95000"/>
                  </a:schemeClr>
                </a:solidFill>
              </a:rPr>
              <a:t>blaze (n)</a:t>
            </a:r>
          </a:p>
          <a:p>
            <a:pPr marL="342900" indent="-342900">
              <a:buFont typeface="Arial" panose="020B0604020202020204" pitchFamily="34" charset="0"/>
              <a:buChar char="•"/>
            </a:pPr>
            <a:r>
              <a:rPr lang="en-US" sz="2000" dirty="0">
                <a:solidFill>
                  <a:schemeClr val="bg1">
                    <a:lumMod val="95000"/>
                  </a:schemeClr>
                </a:solidFill>
              </a:rPr>
              <a:t>birch [tree] (n)</a:t>
            </a:r>
          </a:p>
          <a:p>
            <a:pPr marL="342900" indent="-342900">
              <a:buFont typeface="Arial" panose="020B0604020202020204" pitchFamily="34" charset="0"/>
              <a:buChar char="•"/>
            </a:pPr>
            <a:r>
              <a:rPr lang="en-US" sz="2000" dirty="0">
                <a:solidFill>
                  <a:schemeClr val="bg1">
                    <a:lumMod val="95000"/>
                  </a:schemeClr>
                </a:solidFill>
              </a:rPr>
              <a:t>gust (n)</a:t>
            </a:r>
          </a:p>
          <a:p>
            <a:pPr marL="342900" indent="-342900">
              <a:buFont typeface="Arial" panose="020B0604020202020204" pitchFamily="34" charset="0"/>
              <a:buChar char="•"/>
            </a:pPr>
            <a:r>
              <a:rPr lang="en-US" sz="2000" dirty="0">
                <a:solidFill>
                  <a:schemeClr val="bg1">
                    <a:lumMod val="95000"/>
                  </a:schemeClr>
                </a:solidFill>
              </a:rPr>
              <a:t>forthcoming (adj.)</a:t>
            </a:r>
          </a:p>
          <a:p>
            <a:pPr marL="342900" indent="-342900">
              <a:buFont typeface="Arial" panose="020B0604020202020204" pitchFamily="34" charset="0"/>
              <a:buChar char="•"/>
            </a:pPr>
            <a:r>
              <a:rPr lang="en-US" sz="2000" dirty="0">
                <a:solidFill>
                  <a:schemeClr val="bg1">
                    <a:lumMod val="95000"/>
                  </a:schemeClr>
                </a:solidFill>
              </a:rPr>
              <a:t>bonfire (n)</a:t>
            </a:r>
          </a:p>
        </p:txBody>
      </p:sp>
      <p:sp>
        <p:nvSpPr>
          <p:cNvPr id="10" name="TextBox 9">
            <a:extLst>
              <a:ext uri="{FF2B5EF4-FFF2-40B4-BE49-F238E27FC236}">
                <a16:creationId xmlns:a16="http://schemas.microsoft.com/office/drawing/2014/main" id="{C994C1AB-F02B-4861-9A07-1EFA81C5FF79}"/>
              </a:ext>
            </a:extLst>
          </p:cNvPr>
          <p:cNvSpPr txBox="1"/>
          <p:nvPr/>
        </p:nvSpPr>
        <p:spPr>
          <a:xfrm>
            <a:off x="9251050" y="1952459"/>
            <a:ext cx="3036567" cy="4462760"/>
          </a:xfrm>
          <a:prstGeom prst="rect">
            <a:avLst/>
          </a:prstGeom>
          <a:noFill/>
        </p:spPr>
        <p:txBody>
          <a:bodyPr wrap="square" rtlCol="0">
            <a:spAutoFit/>
          </a:bodyPr>
          <a:lstStyle/>
          <a:p>
            <a:pPr lvl="1"/>
            <a:r>
              <a:rPr lang="en-US" sz="2400" u="sng" dirty="0">
                <a:solidFill>
                  <a:srgbClr val="FF0000"/>
                </a:solidFill>
              </a:rPr>
              <a:t>Page 22:</a:t>
            </a:r>
          </a:p>
          <a:p>
            <a:pPr marL="342900" indent="-342900">
              <a:buFont typeface="Arial" panose="020B0604020202020204" pitchFamily="34" charset="0"/>
              <a:buChar char="•"/>
            </a:pPr>
            <a:r>
              <a:rPr lang="en-US" sz="2000" dirty="0">
                <a:solidFill>
                  <a:schemeClr val="bg1">
                    <a:lumMod val="95000"/>
                  </a:schemeClr>
                </a:solidFill>
              </a:rPr>
              <a:t>consume (v)</a:t>
            </a:r>
          </a:p>
          <a:p>
            <a:pPr marL="342900" indent="-342900">
              <a:buFont typeface="Arial" panose="020B0604020202020204" pitchFamily="34" charset="0"/>
              <a:buChar char="•"/>
            </a:pPr>
            <a:r>
              <a:rPr lang="en-US" sz="2000" dirty="0">
                <a:solidFill>
                  <a:schemeClr val="bg1">
                    <a:lumMod val="95000"/>
                  </a:schemeClr>
                </a:solidFill>
              </a:rPr>
              <a:t>generous (adj.)</a:t>
            </a:r>
          </a:p>
          <a:p>
            <a:pPr marL="342900" indent="-342900">
              <a:buFont typeface="Arial" panose="020B0604020202020204" pitchFamily="34" charset="0"/>
              <a:buChar char="•"/>
            </a:pPr>
            <a:r>
              <a:rPr lang="en-US" sz="2000" dirty="0">
                <a:solidFill>
                  <a:schemeClr val="bg1">
                    <a:lumMod val="95000"/>
                  </a:schemeClr>
                </a:solidFill>
              </a:rPr>
              <a:t>interval (n)</a:t>
            </a:r>
          </a:p>
          <a:p>
            <a:pPr marL="342900" indent="-342900">
              <a:buFont typeface="Arial" panose="020B0604020202020204" pitchFamily="34" charset="0"/>
              <a:buChar char="•"/>
            </a:pPr>
            <a:r>
              <a:rPr lang="en-US" sz="2000" dirty="0">
                <a:solidFill>
                  <a:schemeClr val="bg1">
                    <a:lumMod val="95000"/>
                  </a:schemeClr>
                </a:solidFill>
              </a:rPr>
              <a:t>chant (n)</a:t>
            </a:r>
          </a:p>
          <a:p>
            <a:pPr marL="342900" indent="-342900">
              <a:buFont typeface="Arial" panose="020B0604020202020204" pitchFamily="34" charset="0"/>
              <a:buChar char="•"/>
            </a:pPr>
            <a:r>
              <a:rPr lang="en-US" sz="2000" dirty="0">
                <a:solidFill>
                  <a:schemeClr val="bg1">
                    <a:lumMod val="95000"/>
                  </a:schemeClr>
                </a:solidFill>
              </a:rPr>
              <a:t>awkward (adj.)</a:t>
            </a:r>
          </a:p>
          <a:p>
            <a:pPr marL="342900" indent="-342900">
              <a:buFont typeface="Arial" panose="020B0604020202020204" pitchFamily="34" charset="0"/>
              <a:buChar char="•"/>
            </a:pPr>
            <a:r>
              <a:rPr lang="en-US" sz="2000" dirty="0">
                <a:solidFill>
                  <a:schemeClr val="bg1">
                    <a:lumMod val="95000"/>
                  </a:schemeClr>
                </a:solidFill>
              </a:rPr>
              <a:t>tamer (v)</a:t>
            </a:r>
          </a:p>
          <a:p>
            <a:pPr marL="342900" indent="-342900">
              <a:buFont typeface="Arial" panose="020B0604020202020204" pitchFamily="34" charset="0"/>
              <a:buChar char="•"/>
            </a:pPr>
            <a:r>
              <a:rPr lang="en-US" sz="2000" dirty="0">
                <a:solidFill>
                  <a:schemeClr val="bg1">
                    <a:lumMod val="95000"/>
                  </a:schemeClr>
                </a:solidFill>
              </a:rPr>
              <a:t>frenzy (n)</a:t>
            </a:r>
          </a:p>
          <a:p>
            <a:pPr marL="342900" indent="-342900">
              <a:buFont typeface="Arial" panose="020B0604020202020204" pitchFamily="34" charset="0"/>
              <a:buChar char="•"/>
            </a:pPr>
            <a:r>
              <a:rPr lang="en-US" sz="2000" dirty="0">
                <a:solidFill>
                  <a:schemeClr val="bg1">
                    <a:lumMod val="95000"/>
                  </a:schemeClr>
                </a:solidFill>
              </a:rPr>
              <a:t>bout (n)</a:t>
            </a:r>
          </a:p>
          <a:p>
            <a:pPr marL="342900" indent="-342900">
              <a:buFont typeface="Arial" panose="020B0604020202020204" pitchFamily="34" charset="0"/>
              <a:buChar char="•"/>
            </a:pPr>
            <a:r>
              <a:rPr lang="en-US" sz="2000" dirty="0">
                <a:solidFill>
                  <a:schemeClr val="bg1">
                    <a:lumMod val="95000"/>
                  </a:schemeClr>
                </a:solidFill>
              </a:rPr>
              <a:t>dizziness (n)</a:t>
            </a:r>
          </a:p>
          <a:p>
            <a:pPr marL="342900" indent="-342900">
              <a:buFont typeface="Arial" panose="020B0604020202020204" pitchFamily="34" charset="0"/>
              <a:buChar char="•"/>
            </a:pPr>
            <a:r>
              <a:rPr lang="en-US" sz="2000" dirty="0">
                <a:solidFill>
                  <a:schemeClr val="bg1">
                    <a:lumMod val="95000"/>
                  </a:schemeClr>
                </a:solidFill>
              </a:rPr>
              <a:t>elapse (v)</a:t>
            </a:r>
          </a:p>
          <a:p>
            <a:pPr marL="342900" indent="-342900">
              <a:buFont typeface="Arial" panose="020B0604020202020204" pitchFamily="34" charset="0"/>
              <a:buChar char="•"/>
            </a:pPr>
            <a:r>
              <a:rPr lang="en-US" sz="2000" dirty="0">
                <a:solidFill>
                  <a:schemeClr val="bg1">
                    <a:lumMod val="95000"/>
                  </a:schemeClr>
                </a:solidFill>
              </a:rPr>
              <a:t>dazed (adj.)</a:t>
            </a:r>
          </a:p>
          <a:p>
            <a:pPr marL="342900" indent="-342900">
              <a:buFont typeface="Arial" panose="020B0604020202020204" pitchFamily="34" charset="0"/>
              <a:buChar char="•"/>
            </a:pPr>
            <a:r>
              <a:rPr lang="en-US" sz="2000" dirty="0">
                <a:solidFill>
                  <a:schemeClr val="bg1">
                    <a:lumMod val="95000"/>
                  </a:schemeClr>
                </a:solidFill>
              </a:rPr>
              <a:t>focus (n)</a:t>
            </a:r>
          </a:p>
          <a:p>
            <a:pPr marL="342900" indent="-342900">
              <a:buFont typeface="Arial" panose="020B0604020202020204" pitchFamily="34" charset="0"/>
              <a:buChar char="•"/>
            </a:pPr>
            <a:r>
              <a:rPr lang="en-US" sz="2000" dirty="0">
                <a:solidFill>
                  <a:schemeClr val="bg1">
                    <a:lumMod val="95000"/>
                  </a:schemeClr>
                </a:solidFill>
              </a:rPr>
              <a:t>auspicious (adj.)</a:t>
            </a:r>
          </a:p>
        </p:txBody>
      </p:sp>
      <p:pic>
        <p:nvPicPr>
          <p:cNvPr id="5" name="Picture 4">
            <a:extLst>
              <a:ext uri="{FF2B5EF4-FFF2-40B4-BE49-F238E27FC236}">
                <a16:creationId xmlns:a16="http://schemas.microsoft.com/office/drawing/2014/main" id="{E6368CA6-2E59-4F64-AB10-CFC4C298F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567" y="2392290"/>
            <a:ext cx="2893143" cy="2073419"/>
          </a:xfrm>
          <a:prstGeom prst="rect">
            <a:avLst/>
          </a:prstGeom>
        </p:spPr>
      </p:pic>
      <p:pic>
        <p:nvPicPr>
          <p:cNvPr id="12" name="Picture 11">
            <a:extLst>
              <a:ext uri="{FF2B5EF4-FFF2-40B4-BE49-F238E27FC236}">
                <a16:creationId xmlns:a16="http://schemas.microsoft.com/office/drawing/2014/main" id="{0FAC7271-8795-45DE-A276-7878CA01C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582" y="2392289"/>
            <a:ext cx="2579389" cy="4005127"/>
          </a:xfrm>
          <a:prstGeom prst="rect">
            <a:avLst/>
          </a:prstGeom>
        </p:spPr>
      </p:pic>
    </p:spTree>
    <p:extLst>
      <p:ext uri="{BB962C8B-B14F-4D97-AF65-F5344CB8AC3E}">
        <p14:creationId xmlns:p14="http://schemas.microsoft.com/office/powerpoint/2010/main" val="3689173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6 – The Healer</a:t>
            </a:r>
          </a:p>
        </p:txBody>
      </p:sp>
      <p:sp>
        <p:nvSpPr>
          <p:cNvPr id="4" name="TextBox 3">
            <a:extLst>
              <a:ext uri="{FF2B5EF4-FFF2-40B4-BE49-F238E27FC236}">
                <a16:creationId xmlns:a16="http://schemas.microsoft.com/office/drawing/2014/main" id="{990764FC-0660-40E6-85B8-E1A77154568C}"/>
              </a:ext>
            </a:extLst>
          </p:cNvPr>
          <p:cNvSpPr txBox="1"/>
          <p:nvPr/>
        </p:nvSpPr>
        <p:spPr>
          <a:xfrm>
            <a:off x="400050" y="1658175"/>
            <a:ext cx="11117374" cy="4585871"/>
          </a:xfrm>
          <a:prstGeom prst="rect">
            <a:avLst/>
          </a:prstGeom>
          <a:noFill/>
        </p:spPr>
        <p:txBody>
          <a:bodyPr wrap="square" rtlCol="0">
            <a:spAutoFit/>
          </a:bodyPr>
          <a:lstStyle/>
          <a:p>
            <a:pPr>
              <a:spcBef>
                <a:spcPts val="300"/>
              </a:spcBef>
              <a:spcAft>
                <a:spcPts val="300"/>
              </a:spcAft>
            </a:pPr>
            <a:r>
              <a:rPr lang="en-US" sz="2800" dirty="0">
                <a:solidFill>
                  <a:schemeClr val="bg1"/>
                </a:solidFill>
              </a:rPr>
              <a:t>Let’s explore the following </a:t>
            </a:r>
            <a:r>
              <a:rPr lang="en-US" sz="2800" b="1" dirty="0">
                <a:solidFill>
                  <a:srgbClr val="FBD679"/>
                </a:solidFill>
              </a:rPr>
              <a:t>themes</a:t>
            </a:r>
            <a:r>
              <a:rPr lang="en-US" sz="2800" b="1" dirty="0">
                <a:solidFill>
                  <a:srgbClr val="FFFF00"/>
                </a:solidFill>
              </a:rPr>
              <a:t> </a:t>
            </a:r>
            <a:r>
              <a:rPr lang="en-US" sz="2800" b="1" dirty="0">
                <a:solidFill>
                  <a:schemeClr val="bg1"/>
                </a:solidFill>
              </a:rPr>
              <a:t>&amp;</a:t>
            </a:r>
            <a:r>
              <a:rPr lang="en-US" sz="2800" b="1" dirty="0">
                <a:solidFill>
                  <a:srgbClr val="FFFF00"/>
                </a:solidFill>
              </a:rPr>
              <a:t> </a:t>
            </a:r>
            <a:r>
              <a:rPr lang="en-US" sz="2800" b="1" dirty="0">
                <a:solidFill>
                  <a:srgbClr val="FBD679"/>
                </a:solidFill>
              </a:rPr>
              <a:t>subjects</a:t>
            </a:r>
            <a:r>
              <a:rPr lang="en-US" sz="2800" dirty="0">
                <a:solidFill>
                  <a:schemeClr val="bg1"/>
                </a:solidFill>
              </a:rPr>
              <a:t> from this chapter:</a:t>
            </a:r>
          </a:p>
          <a:p>
            <a:pPr>
              <a:spcBef>
                <a:spcPts val="300"/>
              </a:spcBef>
              <a:spcAft>
                <a:spcPts val="300"/>
              </a:spcAft>
            </a:pPr>
            <a:r>
              <a:rPr lang="en-US" sz="2800" dirty="0">
                <a:solidFill>
                  <a:schemeClr val="bg1"/>
                </a:solidFill>
              </a:rPr>
              <a:t>For </a:t>
            </a:r>
            <a:r>
              <a:rPr lang="en-US" sz="2800" u="sng" dirty="0">
                <a:solidFill>
                  <a:schemeClr val="bg1"/>
                </a:solidFill>
              </a:rPr>
              <a:t>Part 1 </a:t>
            </a:r>
            <a:r>
              <a:rPr lang="en-US" sz="2800" dirty="0">
                <a:solidFill>
                  <a:schemeClr val="bg1"/>
                </a:solidFill>
              </a:rPr>
              <a:t>we looked at:</a:t>
            </a:r>
          </a:p>
          <a:p>
            <a:pPr marL="342900" indent="-342900">
              <a:spcBef>
                <a:spcPts val="300"/>
              </a:spcBef>
              <a:spcAft>
                <a:spcPts val="300"/>
              </a:spcAft>
              <a:buFont typeface="Arial" panose="020B0604020202020204" pitchFamily="34" charset="0"/>
              <a:buChar char="•"/>
            </a:pPr>
            <a:r>
              <a:rPr lang="en-US" sz="2800" dirty="0">
                <a:solidFill>
                  <a:srgbClr val="FBD679"/>
                </a:solidFill>
              </a:rPr>
              <a:t>Natural &amp; Herbal Remedies</a:t>
            </a:r>
          </a:p>
          <a:p>
            <a:pPr marL="342900" indent="-342900">
              <a:spcBef>
                <a:spcPts val="300"/>
              </a:spcBef>
              <a:spcAft>
                <a:spcPts val="300"/>
              </a:spcAft>
              <a:buFont typeface="Arial" panose="020B0604020202020204" pitchFamily="34" charset="0"/>
              <a:buChar char="•"/>
            </a:pPr>
            <a:r>
              <a:rPr lang="en-US" sz="2800" dirty="0">
                <a:solidFill>
                  <a:srgbClr val="FBD679"/>
                </a:solidFill>
              </a:rPr>
              <a:t>Spirit Animals</a:t>
            </a:r>
          </a:p>
          <a:p>
            <a:pPr>
              <a:spcBef>
                <a:spcPts val="300"/>
              </a:spcBef>
              <a:spcAft>
                <a:spcPts val="300"/>
              </a:spcAft>
            </a:pPr>
            <a:r>
              <a:rPr lang="en-US" sz="2800" b="1" dirty="0">
                <a:solidFill>
                  <a:schemeClr val="bg1"/>
                </a:solidFill>
              </a:rPr>
              <a:t>In </a:t>
            </a:r>
            <a:r>
              <a:rPr lang="en-US" sz="2800" b="1" u="sng" dirty="0">
                <a:solidFill>
                  <a:schemeClr val="bg1"/>
                </a:solidFill>
              </a:rPr>
              <a:t>Part 2 </a:t>
            </a:r>
            <a:r>
              <a:rPr lang="en-US" sz="2800" b="1" dirty="0">
                <a:solidFill>
                  <a:schemeClr val="bg1"/>
                </a:solidFill>
              </a:rPr>
              <a:t>we will continue with:</a:t>
            </a:r>
          </a:p>
          <a:p>
            <a:pPr marL="342900" indent="-342900">
              <a:spcBef>
                <a:spcPts val="300"/>
              </a:spcBef>
              <a:spcAft>
                <a:spcPts val="300"/>
              </a:spcAft>
              <a:buFont typeface="Arial" panose="020B0604020202020204" pitchFamily="34" charset="0"/>
              <a:buChar char="•"/>
            </a:pPr>
            <a:r>
              <a:rPr lang="en-US" sz="2800" b="1" dirty="0">
                <a:solidFill>
                  <a:srgbClr val="FBD679"/>
                </a:solidFill>
              </a:rPr>
              <a:t>Native (Indigenous) Peoples, their beliefs &amp; rituals</a:t>
            </a:r>
          </a:p>
          <a:p>
            <a:pPr marL="800100" lvl="1" indent="-342900">
              <a:spcBef>
                <a:spcPts val="300"/>
              </a:spcBef>
              <a:spcAft>
                <a:spcPts val="300"/>
              </a:spcAft>
              <a:buFont typeface="Arial" panose="020B0604020202020204" pitchFamily="34" charset="0"/>
              <a:buChar char="•"/>
            </a:pPr>
            <a:r>
              <a:rPr lang="en-US" sz="2800" b="1" dirty="0">
                <a:solidFill>
                  <a:srgbClr val="FBD679"/>
                </a:solidFill>
              </a:rPr>
              <a:t>Chants, Rituals, &amp; Potions</a:t>
            </a:r>
          </a:p>
          <a:p>
            <a:pPr marL="800100" lvl="1" indent="-342900">
              <a:spcBef>
                <a:spcPts val="300"/>
              </a:spcBef>
              <a:spcAft>
                <a:spcPts val="300"/>
              </a:spcAft>
              <a:buFont typeface="Arial" panose="020B0604020202020204" pitchFamily="34" charset="0"/>
              <a:buChar char="•"/>
            </a:pPr>
            <a:r>
              <a:rPr lang="en-US" sz="2800" b="1" dirty="0">
                <a:solidFill>
                  <a:srgbClr val="FBD679"/>
                </a:solidFill>
              </a:rPr>
              <a:t>Shamanism</a:t>
            </a:r>
          </a:p>
          <a:p>
            <a:pPr marL="342900" indent="-342900">
              <a:spcBef>
                <a:spcPts val="300"/>
              </a:spcBef>
              <a:spcAft>
                <a:spcPts val="300"/>
              </a:spcAft>
              <a:buFont typeface="Arial" panose="020B0604020202020204" pitchFamily="34" charset="0"/>
              <a:buChar char="•"/>
            </a:pPr>
            <a:r>
              <a:rPr lang="en-US" sz="2800" b="1" dirty="0">
                <a:solidFill>
                  <a:srgbClr val="FBD679"/>
                </a:solidFill>
              </a:rPr>
              <a:t>Realms of Existence</a:t>
            </a:r>
          </a:p>
        </p:txBody>
      </p:sp>
      <p:sp>
        <p:nvSpPr>
          <p:cNvPr id="2" name="TextBox 1">
            <a:extLst>
              <a:ext uri="{FF2B5EF4-FFF2-40B4-BE49-F238E27FC236}">
                <a16:creationId xmlns:a16="http://schemas.microsoft.com/office/drawing/2014/main" id="{97EFB34F-4881-4CB3-98EC-578B68B607D8}"/>
              </a:ext>
            </a:extLst>
          </p:cNvPr>
          <p:cNvSpPr txBox="1"/>
          <p:nvPr/>
        </p:nvSpPr>
        <p:spPr>
          <a:xfrm>
            <a:off x="2190750" y="785864"/>
            <a:ext cx="7810500" cy="769441"/>
          </a:xfrm>
          <a:prstGeom prst="rect">
            <a:avLst/>
          </a:prstGeom>
          <a:noFill/>
        </p:spPr>
        <p:txBody>
          <a:bodyPr wrap="square" rtlCol="0">
            <a:spAutoFit/>
          </a:bodyPr>
          <a:lstStyle/>
          <a:p>
            <a:pPr algn="ctr"/>
            <a:r>
              <a:rPr lang="en-US" sz="4400" dirty="0">
                <a:solidFill>
                  <a:srgbClr val="FBD679"/>
                </a:solidFill>
              </a:rPr>
              <a:t>Themes &amp; Subjects</a:t>
            </a:r>
            <a:r>
              <a:rPr lang="en-US" sz="4400" b="1" dirty="0">
                <a:solidFill>
                  <a:srgbClr val="FBD679"/>
                </a:solidFill>
              </a:rPr>
              <a:t> </a:t>
            </a:r>
            <a:endParaRPr lang="en-US" b="1" dirty="0">
              <a:solidFill>
                <a:srgbClr val="FBD679"/>
              </a:solidFill>
            </a:endParaRPr>
          </a:p>
        </p:txBody>
      </p:sp>
    </p:spTree>
    <p:extLst>
      <p:ext uri="{BB962C8B-B14F-4D97-AF65-F5344CB8AC3E}">
        <p14:creationId xmlns:p14="http://schemas.microsoft.com/office/powerpoint/2010/main" val="23086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6 – The Healer</a:t>
            </a:r>
          </a:p>
        </p:txBody>
      </p:sp>
      <p:sp>
        <p:nvSpPr>
          <p:cNvPr id="4" name="TextBox 3">
            <a:extLst>
              <a:ext uri="{FF2B5EF4-FFF2-40B4-BE49-F238E27FC236}">
                <a16:creationId xmlns:a16="http://schemas.microsoft.com/office/drawing/2014/main" id="{990764FC-0660-40E6-85B8-E1A77154568C}"/>
              </a:ext>
            </a:extLst>
          </p:cNvPr>
          <p:cNvSpPr txBox="1"/>
          <p:nvPr/>
        </p:nvSpPr>
        <p:spPr>
          <a:xfrm>
            <a:off x="306533" y="1649188"/>
            <a:ext cx="11117374" cy="5493812"/>
          </a:xfrm>
          <a:prstGeom prst="rect">
            <a:avLst/>
          </a:prstGeom>
          <a:noFill/>
        </p:spPr>
        <p:txBody>
          <a:bodyPr wrap="square" rtlCol="0">
            <a:spAutoFit/>
          </a:bodyPr>
          <a:lstStyle/>
          <a:p>
            <a:pPr marL="457200" indent="-457200">
              <a:spcBef>
                <a:spcPts val="300"/>
              </a:spcBef>
              <a:spcAft>
                <a:spcPts val="300"/>
              </a:spcAft>
              <a:buFont typeface="Arial" panose="020B0604020202020204" pitchFamily="34" charset="0"/>
              <a:buChar char="•"/>
            </a:pPr>
            <a:r>
              <a:rPr lang="en-US" sz="2600" dirty="0">
                <a:solidFill>
                  <a:schemeClr val="bg1"/>
                </a:solidFill>
              </a:rPr>
              <a:t> </a:t>
            </a:r>
            <a:r>
              <a:rPr lang="en-US" sz="2600" b="1" dirty="0">
                <a:solidFill>
                  <a:srgbClr val="8CEB35"/>
                </a:solidFill>
              </a:rPr>
              <a:t>Indigenous</a:t>
            </a:r>
            <a:r>
              <a:rPr lang="en-US" sz="2600" dirty="0">
                <a:solidFill>
                  <a:schemeClr val="bg1"/>
                </a:solidFill>
              </a:rPr>
              <a:t> refers to either the original inhabitants (people) of a place, </a:t>
            </a:r>
            <a:br>
              <a:rPr lang="en-US" sz="2600" dirty="0">
                <a:solidFill>
                  <a:schemeClr val="bg1"/>
                </a:solidFill>
              </a:rPr>
            </a:br>
            <a:r>
              <a:rPr lang="en-US" sz="2600" dirty="0">
                <a:solidFill>
                  <a:schemeClr val="bg1"/>
                </a:solidFill>
              </a:rPr>
              <a:t> region, or  country, or something (such as plants and animals) growing or </a:t>
            </a:r>
            <a:br>
              <a:rPr lang="en-US" sz="2600" dirty="0">
                <a:solidFill>
                  <a:schemeClr val="bg1"/>
                </a:solidFill>
              </a:rPr>
            </a:br>
            <a:r>
              <a:rPr lang="en-US" sz="2600" dirty="0">
                <a:solidFill>
                  <a:schemeClr val="bg1"/>
                </a:solidFill>
              </a:rPr>
              <a:t> living there.</a:t>
            </a:r>
          </a:p>
          <a:p>
            <a:pPr marL="457200" indent="-457200">
              <a:spcBef>
                <a:spcPts val="300"/>
              </a:spcBef>
              <a:spcAft>
                <a:spcPts val="300"/>
              </a:spcAft>
              <a:buFont typeface="Arial" panose="020B0604020202020204" pitchFamily="34" charset="0"/>
              <a:buChar char="•"/>
            </a:pPr>
            <a:r>
              <a:rPr lang="en-US" sz="2600" dirty="0">
                <a:solidFill>
                  <a:schemeClr val="bg1"/>
                </a:solidFill>
              </a:rPr>
              <a:t> </a:t>
            </a:r>
            <a:r>
              <a:rPr lang="en-US" sz="2600" b="1" dirty="0">
                <a:solidFill>
                  <a:srgbClr val="8CEB35"/>
                </a:solidFill>
              </a:rPr>
              <a:t>Native</a:t>
            </a:r>
            <a:r>
              <a:rPr lang="en-US" sz="2600" dirty="0">
                <a:solidFill>
                  <a:schemeClr val="bg1"/>
                </a:solidFill>
              </a:rPr>
              <a:t> and </a:t>
            </a:r>
            <a:r>
              <a:rPr lang="en-US" sz="2600" b="1" dirty="0">
                <a:solidFill>
                  <a:srgbClr val="8CEB35"/>
                </a:solidFill>
              </a:rPr>
              <a:t>aboriginal</a:t>
            </a:r>
            <a:r>
              <a:rPr lang="en-US" sz="2600" dirty="0">
                <a:solidFill>
                  <a:schemeClr val="bg1"/>
                </a:solidFill>
              </a:rPr>
              <a:t> are synonyms that are also often used to describe </a:t>
            </a:r>
            <a:br>
              <a:rPr lang="en-US" sz="2600" dirty="0">
                <a:solidFill>
                  <a:schemeClr val="bg1"/>
                </a:solidFill>
              </a:rPr>
            </a:br>
            <a:r>
              <a:rPr lang="en-US" sz="2600" dirty="0">
                <a:solidFill>
                  <a:schemeClr val="bg1"/>
                </a:solidFill>
              </a:rPr>
              <a:t> people,  plants, animals, or other things that are particular to a certain area.</a:t>
            </a:r>
          </a:p>
          <a:p>
            <a:pPr marL="457200" indent="-457200">
              <a:spcBef>
                <a:spcPts val="300"/>
              </a:spcBef>
              <a:spcAft>
                <a:spcPts val="300"/>
              </a:spcAft>
              <a:buFont typeface="Arial" panose="020B0604020202020204" pitchFamily="34" charset="0"/>
              <a:buChar char="•"/>
            </a:pPr>
            <a:r>
              <a:rPr lang="en-US" sz="2600" dirty="0">
                <a:solidFill>
                  <a:schemeClr val="bg1"/>
                </a:solidFill>
              </a:rPr>
              <a:t> A </a:t>
            </a:r>
            <a:r>
              <a:rPr lang="en-US" sz="2600" b="1" dirty="0">
                <a:solidFill>
                  <a:srgbClr val="8CEB35"/>
                </a:solidFill>
              </a:rPr>
              <a:t>tribe</a:t>
            </a:r>
            <a:r>
              <a:rPr lang="en-US" sz="2600" dirty="0">
                <a:solidFill>
                  <a:schemeClr val="bg1"/>
                </a:solidFill>
              </a:rPr>
              <a:t> is also used to describe a group of people, often of related families, </a:t>
            </a:r>
            <a:br>
              <a:rPr lang="en-US" sz="2600" dirty="0">
                <a:solidFill>
                  <a:schemeClr val="bg1"/>
                </a:solidFill>
              </a:rPr>
            </a:br>
            <a:r>
              <a:rPr lang="en-US" sz="2600" dirty="0">
                <a:solidFill>
                  <a:schemeClr val="bg1"/>
                </a:solidFill>
              </a:rPr>
              <a:t> who live together sharing the same language, culture, and customs. </a:t>
            </a:r>
          </a:p>
          <a:p>
            <a:pPr marL="457200" indent="-457200">
              <a:spcBef>
                <a:spcPts val="300"/>
              </a:spcBef>
              <a:spcAft>
                <a:spcPts val="300"/>
              </a:spcAft>
              <a:buFont typeface="Arial" panose="020B0604020202020204" pitchFamily="34" charset="0"/>
              <a:buChar char="•"/>
            </a:pPr>
            <a:r>
              <a:rPr lang="en-US" sz="2600" dirty="0">
                <a:solidFill>
                  <a:schemeClr val="bg1"/>
                </a:solidFill>
              </a:rPr>
              <a:t> Tribes generally do not live in towns or cities but rather in their native land.</a:t>
            </a:r>
          </a:p>
          <a:p>
            <a:pPr marL="457200" indent="-457200">
              <a:spcBef>
                <a:spcPts val="300"/>
              </a:spcBef>
              <a:spcAft>
                <a:spcPts val="300"/>
              </a:spcAft>
              <a:buFont typeface="Arial" panose="020B0604020202020204" pitchFamily="34" charset="0"/>
              <a:buChar char="•"/>
            </a:pPr>
            <a:r>
              <a:rPr lang="en-US" sz="2600" dirty="0">
                <a:solidFill>
                  <a:schemeClr val="bg1"/>
                </a:solidFill>
              </a:rPr>
              <a:t> </a:t>
            </a:r>
            <a:r>
              <a:rPr lang="en-US" sz="2600" b="1" dirty="0">
                <a:solidFill>
                  <a:srgbClr val="8CEB35"/>
                </a:solidFill>
              </a:rPr>
              <a:t>Ethnic groups </a:t>
            </a:r>
            <a:r>
              <a:rPr lang="en-US" sz="2600" dirty="0">
                <a:solidFill>
                  <a:schemeClr val="bg1"/>
                </a:solidFill>
              </a:rPr>
              <a:t>are people of the same race who share a distinct culture.</a:t>
            </a:r>
          </a:p>
          <a:p>
            <a:pPr marL="914400" lvl="1" indent="-457200">
              <a:spcBef>
                <a:spcPts val="300"/>
              </a:spcBef>
              <a:spcAft>
                <a:spcPts val="300"/>
              </a:spcAft>
              <a:buFont typeface="Arial" panose="020B0604020202020204" pitchFamily="34" charset="0"/>
              <a:buChar char="•"/>
            </a:pPr>
            <a:r>
              <a:rPr lang="en-US" sz="2600" dirty="0">
                <a:solidFill>
                  <a:schemeClr val="bg1"/>
                </a:solidFill>
              </a:rPr>
              <a:t>For example, there are </a:t>
            </a:r>
            <a:r>
              <a:rPr lang="en-US" sz="2600" dirty="0">
                <a:solidFill>
                  <a:schemeClr val="bg1"/>
                </a:solidFill>
                <a:hlinkClick r:id="rId3"/>
              </a:rPr>
              <a:t>56 ethnic groups in China</a:t>
            </a:r>
            <a:r>
              <a:rPr lang="en-US" sz="2600" dirty="0">
                <a:solidFill>
                  <a:schemeClr val="bg1"/>
                </a:solidFill>
              </a:rPr>
              <a:t>.</a:t>
            </a:r>
          </a:p>
          <a:p>
            <a:pPr marL="457200" indent="-457200">
              <a:spcBef>
                <a:spcPts val="300"/>
              </a:spcBef>
              <a:spcAft>
                <a:spcPts val="300"/>
              </a:spcAft>
              <a:buFont typeface="Arial" panose="020B0604020202020204" pitchFamily="34" charset="0"/>
              <a:buChar char="•"/>
            </a:pPr>
            <a:endParaRPr lang="en-US" sz="2800" dirty="0">
              <a:solidFill>
                <a:schemeClr val="bg1"/>
              </a:solidFill>
            </a:endParaRP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10840" y="855253"/>
            <a:ext cx="11980718" cy="769441"/>
          </a:xfrm>
          <a:prstGeom prst="rect">
            <a:avLst/>
          </a:prstGeom>
          <a:noFill/>
        </p:spPr>
        <p:txBody>
          <a:bodyPr wrap="square" rtlCol="0">
            <a:spAutoFit/>
          </a:bodyPr>
          <a:lstStyle/>
          <a:p>
            <a:pPr algn="ctr"/>
            <a:r>
              <a:rPr lang="en-US" sz="3600" dirty="0">
                <a:solidFill>
                  <a:schemeClr val="bg1"/>
                </a:solidFill>
              </a:rPr>
              <a:t>Themes – </a:t>
            </a:r>
            <a:r>
              <a:rPr lang="en-US" sz="3600" dirty="0">
                <a:solidFill>
                  <a:srgbClr val="FBD679"/>
                </a:solidFill>
              </a:rPr>
              <a:t>Native (Indigenous) Peoples, their beliefs &amp; rituals</a:t>
            </a:r>
            <a:r>
              <a:rPr lang="en-US" sz="4400" dirty="0">
                <a:solidFill>
                  <a:srgbClr val="FFFF00"/>
                </a:solidFill>
              </a:rPr>
              <a:t> </a:t>
            </a:r>
            <a:endParaRPr lang="en-US" b="1" dirty="0">
              <a:solidFill>
                <a:srgbClr val="FF0000"/>
              </a:solidFill>
            </a:endParaRPr>
          </a:p>
        </p:txBody>
      </p:sp>
    </p:spTree>
    <p:extLst>
      <p:ext uri="{BB962C8B-B14F-4D97-AF65-F5344CB8AC3E}">
        <p14:creationId xmlns:p14="http://schemas.microsoft.com/office/powerpoint/2010/main" val="68164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154134" y="1052577"/>
            <a:ext cx="7890409" cy="6586418"/>
          </a:xfrm>
          <a:prstGeom prst="rect">
            <a:avLst/>
          </a:prstGeom>
          <a:noFill/>
        </p:spPr>
        <p:txBody>
          <a:bodyPr wrap="square" rtlCol="0">
            <a:spAutoFit/>
          </a:bodyPr>
          <a:lstStyle/>
          <a:p>
            <a:pPr marL="457200" indent="-457200">
              <a:spcBef>
                <a:spcPts val="300"/>
              </a:spcBef>
              <a:spcAft>
                <a:spcPts val="300"/>
              </a:spcAft>
              <a:buFont typeface="Arial" panose="020B0604020202020204" pitchFamily="34" charset="0"/>
              <a:buChar char="•"/>
            </a:pPr>
            <a:r>
              <a:rPr lang="en-US" sz="2600" dirty="0">
                <a:solidFill>
                  <a:schemeClr val="bg1"/>
                </a:solidFill>
              </a:rPr>
              <a:t>There are hundreds, if not thousands, of distinct tribes or aboriginal peoples  all around the world.</a:t>
            </a:r>
          </a:p>
          <a:p>
            <a:pPr marL="457200" indent="-457200">
              <a:spcBef>
                <a:spcPts val="300"/>
              </a:spcBef>
              <a:spcAft>
                <a:spcPts val="300"/>
              </a:spcAft>
              <a:buFont typeface="Arial" panose="020B0604020202020204" pitchFamily="34" charset="0"/>
              <a:buChar char="•"/>
            </a:pPr>
            <a:r>
              <a:rPr lang="en-US" sz="2600" dirty="0">
                <a:solidFill>
                  <a:schemeClr val="bg1"/>
                </a:solidFill>
              </a:rPr>
              <a:t>Wikipedia has an extensive list of them on their ‘</a:t>
            </a:r>
            <a:r>
              <a:rPr lang="en-US" sz="2600" dirty="0">
                <a:solidFill>
                  <a:schemeClr val="bg1"/>
                </a:solidFill>
                <a:hlinkClick r:id="rId3"/>
              </a:rPr>
              <a:t>List of Indigenous Peoples</a:t>
            </a:r>
            <a:r>
              <a:rPr lang="en-US" sz="2600" dirty="0">
                <a:solidFill>
                  <a:schemeClr val="bg1"/>
                </a:solidFill>
              </a:rPr>
              <a:t>’  organized by country and region.</a:t>
            </a:r>
          </a:p>
          <a:p>
            <a:pPr marL="457200" indent="-457200">
              <a:spcBef>
                <a:spcPts val="300"/>
              </a:spcBef>
              <a:spcAft>
                <a:spcPts val="300"/>
              </a:spcAft>
              <a:buFont typeface="Arial" panose="020B0604020202020204" pitchFamily="34" charset="0"/>
              <a:buChar char="•"/>
            </a:pPr>
            <a:r>
              <a:rPr lang="en-US" sz="2600" dirty="0">
                <a:solidFill>
                  <a:schemeClr val="bg1"/>
                </a:solidFill>
              </a:rPr>
              <a:t>Three interesting </a:t>
            </a:r>
            <a:r>
              <a:rPr lang="en-US" sz="2600" b="1" dirty="0">
                <a:solidFill>
                  <a:schemeClr val="bg1"/>
                </a:solidFill>
              </a:rPr>
              <a:t>articles</a:t>
            </a:r>
            <a:r>
              <a:rPr lang="en-US" sz="2600" dirty="0">
                <a:solidFill>
                  <a:schemeClr val="bg1"/>
                </a:solidFill>
              </a:rPr>
              <a:t> about tribes/indigenous people include:</a:t>
            </a:r>
          </a:p>
          <a:p>
            <a:pPr marL="971550" lvl="1" indent="-514350">
              <a:spcBef>
                <a:spcPts val="300"/>
              </a:spcBef>
              <a:spcAft>
                <a:spcPts val="300"/>
              </a:spcAft>
              <a:buFont typeface="+mj-lt"/>
              <a:buAutoNum type="arabicPeriod"/>
            </a:pPr>
            <a:r>
              <a:rPr lang="en-US" sz="2400" dirty="0">
                <a:solidFill>
                  <a:schemeClr val="bg1"/>
                </a:solidFill>
              </a:rPr>
              <a:t>Woo! Jr. Kids – </a:t>
            </a:r>
            <a:r>
              <a:rPr lang="en-US" sz="2400" dirty="0">
                <a:solidFill>
                  <a:schemeClr val="bg1"/>
                </a:solidFill>
                <a:hlinkClick r:id="rId4"/>
              </a:rPr>
              <a:t>Indigenous Peoples Around The World</a:t>
            </a:r>
            <a:endParaRPr lang="en-US" sz="2400" dirty="0">
              <a:solidFill>
                <a:schemeClr val="bg1"/>
              </a:solidFill>
            </a:endParaRPr>
          </a:p>
          <a:p>
            <a:pPr marL="971550" lvl="1" indent="-514350">
              <a:spcBef>
                <a:spcPts val="300"/>
              </a:spcBef>
              <a:spcAft>
                <a:spcPts val="300"/>
              </a:spcAft>
              <a:buFont typeface="+mj-lt"/>
              <a:buAutoNum type="arabicPeriod"/>
            </a:pPr>
            <a:r>
              <a:rPr lang="en-US" sz="2400" dirty="0">
                <a:solidFill>
                  <a:schemeClr val="bg1"/>
                </a:solidFill>
              </a:rPr>
              <a:t>Kickassfacts.com – </a:t>
            </a:r>
            <a:r>
              <a:rPr lang="en-US" sz="2400" dirty="0">
                <a:solidFill>
                  <a:schemeClr val="bg1"/>
                </a:solidFill>
                <a:hlinkClick r:id="rId5"/>
              </a:rPr>
              <a:t>20 Tribes From Around the World</a:t>
            </a:r>
            <a:r>
              <a:rPr lang="en-US" sz="2400" dirty="0">
                <a:solidFill>
                  <a:schemeClr val="bg1"/>
                </a:solidFill>
              </a:rPr>
              <a:t>  </a:t>
            </a:r>
          </a:p>
          <a:p>
            <a:pPr marL="971550" lvl="1" indent="-514350">
              <a:spcBef>
                <a:spcPts val="300"/>
              </a:spcBef>
              <a:spcAft>
                <a:spcPts val="300"/>
              </a:spcAft>
              <a:buFont typeface="+mj-lt"/>
              <a:buAutoNum type="arabicPeriod"/>
            </a:pPr>
            <a:r>
              <a:rPr lang="en-US" sz="2400" dirty="0">
                <a:solidFill>
                  <a:schemeClr val="bg1"/>
                </a:solidFill>
              </a:rPr>
              <a:t>ScoopWhoop – </a:t>
            </a:r>
            <a:r>
              <a:rPr lang="en-US" sz="2400" dirty="0">
                <a:solidFill>
                  <a:schemeClr val="bg1"/>
                </a:solidFill>
                <a:hlinkClick r:id="rId6"/>
              </a:rPr>
              <a:t>10 of the Last Remaining Tribes from Around The World</a:t>
            </a:r>
            <a:r>
              <a:rPr lang="en-US" sz="2400" dirty="0">
                <a:solidFill>
                  <a:schemeClr val="bg1"/>
                </a:solidFill>
              </a:rPr>
              <a:t> </a:t>
            </a:r>
          </a:p>
          <a:p>
            <a:pPr marL="971550" lvl="1" indent="-514350">
              <a:spcBef>
                <a:spcPts val="300"/>
              </a:spcBef>
              <a:spcAft>
                <a:spcPts val="300"/>
              </a:spcAft>
              <a:buFont typeface="Arial" panose="020B0604020202020204" pitchFamily="34" charset="0"/>
              <a:buChar char="•"/>
            </a:pPr>
            <a:r>
              <a:rPr lang="en-US" sz="2400" dirty="0">
                <a:solidFill>
                  <a:schemeClr val="bg1"/>
                </a:solidFill>
              </a:rPr>
              <a:t>These are all </a:t>
            </a:r>
            <a:r>
              <a:rPr lang="en-US" sz="2400" b="1" dirty="0">
                <a:solidFill>
                  <a:schemeClr val="bg1"/>
                </a:solidFill>
              </a:rPr>
              <a:t>must-read</a:t>
            </a:r>
            <a:r>
              <a:rPr lang="en-US" sz="2400" dirty="0">
                <a:solidFill>
                  <a:schemeClr val="bg1"/>
                </a:solidFill>
              </a:rPr>
              <a:t> articles, as they show the rich culture and traditions of these fascinating tribes.</a:t>
            </a:r>
          </a:p>
          <a:p>
            <a:pPr marL="457200" indent="-457200">
              <a:spcBef>
                <a:spcPts val="300"/>
              </a:spcBef>
              <a:spcAft>
                <a:spcPts val="300"/>
              </a:spcAft>
              <a:buFont typeface="Arial" panose="020B0604020202020204" pitchFamily="34" charset="0"/>
              <a:buChar char="•"/>
            </a:pPr>
            <a:endParaRPr lang="en-US" sz="2800" dirty="0">
              <a:solidFill>
                <a:schemeClr val="bg1"/>
              </a:solidFill>
            </a:endParaRP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0" y="87637"/>
            <a:ext cx="11980718" cy="769441"/>
          </a:xfrm>
          <a:prstGeom prst="rect">
            <a:avLst/>
          </a:prstGeom>
          <a:noFill/>
        </p:spPr>
        <p:txBody>
          <a:bodyPr wrap="square" rtlCol="0">
            <a:spAutoFit/>
          </a:bodyPr>
          <a:lstStyle/>
          <a:p>
            <a:pPr algn="ctr"/>
            <a:r>
              <a:rPr lang="en-US" sz="3600" dirty="0">
                <a:solidFill>
                  <a:schemeClr val="bg1"/>
                </a:solidFill>
              </a:rPr>
              <a:t>Themes – </a:t>
            </a:r>
            <a:r>
              <a:rPr lang="en-US" sz="3600" dirty="0">
                <a:solidFill>
                  <a:srgbClr val="FBD679"/>
                </a:solidFill>
              </a:rPr>
              <a:t>Native (Indigenous) Peoples, their beliefs &amp; rituals</a:t>
            </a:r>
            <a:r>
              <a:rPr lang="en-US" sz="4400" dirty="0">
                <a:solidFill>
                  <a:srgbClr val="FFFF00"/>
                </a:solidFill>
              </a:rPr>
              <a:t> </a:t>
            </a:r>
            <a:endParaRPr lang="en-US" b="1" dirty="0">
              <a:solidFill>
                <a:srgbClr val="FF0000"/>
              </a:solidFill>
            </a:endParaRPr>
          </a:p>
        </p:txBody>
      </p:sp>
      <p:pic>
        <p:nvPicPr>
          <p:cNvPr id="7" name="Picture 6">
            <a:extLst>
              <a:ext uri="{FF2B5EF4-FFF2-40B4-BE49-F238E27FC236}">
                <a16:creationId xmlns:a16="http://schemas.microsoft.com/office/drawing/2014/main" id="{3923E24A-AFFF-4A6C-A15B-8F057E97B494}"/>
              </a:ext>
            </a:extLst>
          </p:cNvPr>
          <p:cNvPicPr>
            <a:picLocks noChangeAspect="1"/>
          </p:cNvPicPr>
          <p:nvPr/>
        </p:nvPicPr>
        <p:blipFill rotWithShape="1">
          <a:blip r:embed="rId7"/>
          <a:srcRect l="3303" t="25317" r="61429" b="38254"/>
          <a:stretch/>
        </p:blipFill>
        <p:spPr>
          <a:xfrm>
            <a:off x="7930696" y="3956135"/>
            <a:ext cx="3945617" cy="2292450"/>
          </a:xfrm>
          <a:prstGeom prst="rect">
            <a:avLst/>
          </a:prstGeom>
        </p:spPr>
      </p:pic>
      <p:pic>
        <p:nvPicPr>
          <p:cNvPr id="8" name="Picture 7">
            <a:extLst>
              <a:ext uri="{FF2B5EF4-FFF2-40B4-BE49-F238E27FC236}">
                <a16:creationId xmlns:a16="http://schemas.microsoft.com/office/drawing/2014/main" id="{19F2C52C-D8DA-4B9E-8944-D2C40AB9BE74}"/>
              </a:ext>
            </a:extLst>
          </p:cNvPr>
          <p:cNvPicPr>
            <a:picLocks noChangeAspect="1"/>
          </p:cNvPicPr>
          <p:nvPr/>
        </p:nvPicPr>
        <p:blipFill rotWithShape="1">
          <a:blip r:embed="rId8"/>
          <a:srcRect l="3036" t="13048" r="58303" b="40635"/>
          <a:stretch/>
        </p:blipFill>
        <p:spPr>
          <a:xfrm>
            <a:off x="7930696" y="854995"/>
            <a:ext cx="3945617" cy="2658928"/>
          </a:xfrm>
          <a:prstGeom prst="rect">
            <a:avLst/>
          </a:prstGeom>
        </p:spPr>
      </p:pic>
      <p:sp>
        <p:nvSpPr>
          <p:cNvPr id="11" name="TextBox 10">
            <a:extLst>
              <a:ext uri="{FF2B5EF4-FFF2-40B4-BE49-F238E27FC236}">
                <a16:creationId xmlns:a16="http://schemas.microsoft.com/office/drawing/2014/main" id="{FFA32B40-8F5F-44E0-856F-58A183CA52BC}"/>
              </a:ext>
            </a:extLst>
          </p:cNvPr>
          <p:cNvSpPr txBox="1"/>
          <p:nvPr/>
        </p:nvSpPr>
        <p:spPr>
          <a:xfrm>
            <a:off x="9089570" y="3483146"/>
            <a:ext cx="1741715" cy="461665"/>
          </a:xfrm>
          <a:prstGeom prst="rect">
            <a:avLst/>
          </a:prstGeom>
          <a:noFill/>
        </p:spPr>
        <p:txBody>
          <a:bodyPr wrap="square" rtlCol="0">
            <a:spAutoFit/>
          </a:bodyPr>
          <a:lstStyle/>
          <a:p>
            <a:pPr algn="ctr"/>
            <a:r>
              <a:rPr lang="en-US" sz="2400" dirty="0">
                <a:solidFill>
                  <a:schemeClr val="bg1"/>
                </a:solidFill>
              </a:rPr>
              <a:t>Kazakhs</a:t>
            </a:r>
            <a:r>
              <a:rPr lang="en-US" dirty="0">
                <a:solidFill>
                  <a:schemeClr val="bg1"/>
                </a:solidFill>
              </a:rPr>
              <a:t> </a:t>
            </a:r>
          </a:p>
        </p:txBody>
      </p:sp>
      <p:sp>
        <p:nvSpPr>
          <p:cNvPr id="12" name="TextBox 11">
            <a:extLst>
              <a:ext uri="{FF2B5EF4-FFF2-40B4-BE49-F238E27FC236}">
                <a16:creationId xmlns:a16="http://schemas.microsoft.com/office/drawing/2014/main" id="{4F71ED21-4017-45C4-A619-D359FCCC1593}"/>
              </a:ext>
            </a:extLst>
          </p:cNvPr>
          <p:cNvSpPr txBox="1"/>
          <p:nvPr/>
        </p:nvSpPr>
        <p:spPr>
          <a:xfrm>
            <a:off x="9224776" y="6248585"/>
            <a:ext cx="1741715" cy="461665"/>
          </a:xfrm>
          <a:prstGeom prst="rect">
            <a:avLst/>
          </a:prstGeom>
          <a:noFill/>
        </p:spPr>
        <p:txBody>
          <a:bodyPr wrap="square" rtlCol="0">
            <a:spAutoFit/>
          </a:bodyPr>
          <a:lstStyle/>
          <a:p>
            <a:pPr algn="ctr"/>
            <a:r>
              <a:rPr lang="en-US" sz="2400" dirty="0">
                <a:solidFill>
                  <a:schemeClr val="bg1"/>
                </a:solidFill>
              </a:rPr>
              <a:t>Goroka</a:t>
            </a:r>
            <a:r>
              <a:rPr lang="en-US" dirty="0">
                <a:solidFill>
                  <a:schemeClr val="bg1"/>
                </a:solidFill>
              </a:rPr>
              <a:t> </a:t>
            </a:r>
          </a:p>
        </p:txBody>
      </p:sp>
    </p:spTree>
    <p:extLst>
      <p:ext uri="{BB962C8B-B14F-4D97-AF65-F5344CB8AC3E}">
        <p14:creationId xmlns:p14="http://schemas.microsoft.com/office/powerpoint/2010/main" val="108816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100919" y="716417"/>
            <a:ext cx="7890409" cy="3416320"/>
          </a:xfrm>
          <a:prstGeom prst="rect">
            <a:avLst/>
          </a:prstGeom>
          <a:noFill/>
        </p:spPr>
        <p:txBody>
          <a:bodyPr wrap="square" rtlCol="0">
            <a:spAutoFit/>
          </a:bodyPr>
          <a:lstStyle/>
          <a:p>
            <a:pPr algn="ctr">
              <a:spcBef>
                <a:spcPts val="300"/>
              </a:spcBef>
              <a:spcAft>
                <a:spcPts val="300"/>
              </a:spcAft>
            </a:pPr>
            <a:r>
              <a:rPr lang="en-US" sz="3600" b="1" dirty="0">
                <a:solidFill>
                  <a:srgbClr val="8CEB35"/>
                </a:solidFill>
              </a:rPr>
              <a:t>Example</a:t>
            </a:r>
            <a:endParaRPr lang="en-US" sz="2600" b="1" dirty="0">
              <a:solidFill>
                <a:srgbClr val="8CEB35"/>
              </a:solidFill>
            </a:endParaRPr>
          </a:p>
          <a:p>
            <a:pPr marL="457200" indent="-457200">
              <a:spcBef>
                <a:spcPts val="300"/>
              </a:spcBef>
              <a:spcAft>
                <a:spcPts val="300"/>
              </a:spcAft>
              <a:buFont typeface="Arial" panose="020B0604020202020204" pitchFamily="34" charset="0"/>
              <a:buChar char="•"/>
            </a:pPr>
            <a:r>
              <a:rPr lang="en-US" sz="2600" dirty="0">
                <a:solidFill>
                  <a:schemeClr val="bg1"/>
                </a:solidFill>
              </a:rPr>
              <a:t>Let’s explore one tribe in particular called the </a:t>
            </a:r>
            <a:br>
              <a:rPr lang="en-US" sz="2600" dirty="0">
                <a:solidFill>
                  <a:schemeClr val="bg1"/>
                </a:solidFill>
              </a:rPr>
            </a:br>
            <a:r>
              <a:rPr lang="en-US" sz="2600" b="1" dirty="0">
                <a:solidFill>
                  <a:srgbClr val="8CEB35"/>
                </a:solidFill>
              </a:rPr>
              <a:t>Kazakhs </a:t>
            </a:r>
            <a:r>
              <a:rPr lang="en-US" sz="2600" dirty="0">
                <a:solidFill>
                  <a:schemeClr val="bg1"/>
                </a:solidFill>
              </a:rPr>
              <a:t>who are primarily located in </a:t>
            </a:r>
            <a:r>
              <a:rPr lang="en-US" sz="2600" b="1" dirty="0">
                <a:solidFill>
                  <a:schemeClr val="bg1"/>
                </a:solidFill>
              </a:rPr>
              <a:t>Mongolia</a:t>
            </a:r>
            <a:r>
              <a:rPr lang="en-US" sz="2600" dirty="0">
                <a:solidFill>
                  <a:schemeClr val="bg1"/>
                </a:solidFill>
              </a:rPr>
              <a:t>.</a:t>
            </a:r>
          </a:p>
          <a:p>
            <a:pPr marL="457200" indent="-457200">
              <a:spcBef>
                <a:spcPts val="300"/>
              </a:spcBef>
              <a:spcAft>
                <a:spcPts val="300"/>
              </a:spcAft>
              <a:buFont typeface="Arial" panose="020B0604020202020204" pitchFamily="34" charset="0"/>
              <a:buChar char="•"/>
            </a:pPr>
            <a:r>
              <a:rPr lang="en-US" sz="2600" dirty="0">
                <a:solidFill>
                  <a:schemeClr val="bg1"/>
                </a:solidFill>
              </a:rPr>
              <a:t>Here are descriptions from two of the articles mentioned in the previous slide:</a:t>
            </a:r>
            <a:endParaRPr lang="en-US" sz="2400" dirty="0">
              <a:solidFill>
                <a:schemeClr val="bg1"/>
              </a:solidFill>
            </a:endParaRPr>
          </a:p>
          <a:p>
            <a:pPr marL="457200" indent="-457200">
              <a:spcBef>
                <a:spcPts val="300"/>
              </a:spcBef>
              <a:spcAft>
                <a:spcPts val="300"/>
              </a:spcAft>
              <a:buFont typeface="Arial" panose="020B0604020202020204" pitchFamily="34" charset="0"/>
              <a:buChar char="•"/>
            </a:pPr>
            <a:endParaRPr lang="en-US" sz="2800" dirty="0">
              <a:solidFill>
                <a:schemeClr val="bg1"/>
              </a:solidFill>
            </a:endParaRP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0" y="87637"/>
            <a:ext cx="11980718" cy="769441"/>
          </a:xfrm>
          <a:prstGeom prst="rect">
            <a:avLst/>
          </a:prstGeom>
          <a:noFill/>
        </p:spPr>
        <p:txBody>
          <a:bodyPr wrap="square" rtlCol="0">
            <a:spAutoFit/>
          </a:bodyPr>
          <a:lstStyle/>
          <a:p>
            <a:pPr algn="ctr"/>
            <a:r>
              <a:rPr lang="en-US" sz="3600" dirty="0">
                <a:solidFill>
                  <a:schemeClr val="bg1"/>
                </a:solidFill>
              </a:rPr>
              <a:t>Themes – </a:t>
            </a:r>
            <a:r>
              <a:rPr lang="en-US" sz="3600" dirty="0">
                <a:solidFill>
                  <a:srgbClr val="FBD679"/>
                </a:solidFill>
              </a:rPr>
              <a:t>Native (Indigenous) Peoples, their beliefs &amp; rituals</a:t>
            </a:r>
            <a:r>
              <a:rPr lang="en-US" sz="4400" dirty="0">
                <a:solidFill>
                  <a:srgbClr val="FFFF00"/>
                </a:solidFill>
              </a:rPr>
              <a:t> </a:t>
            </a:r>
            <a:endParaRPr lang="en-US" b="1" dirty="0">
              <a:solidFill>
                <a:srgbClr val="FF0000"/>
              </a:solidFill>
            </a:endParaRPr>
          </a:p>
        </p:txBody>
      </p:sp>
      <p:pic>
        <p:nvPicPr>
          <p:cNvPr id="8" name="Picture 7">
            <a:extLst>
              <a:ext uri="{FF2B5EF4-FFF2-40B4-BE49-F238E27FC236}">
                <a16:creationId xmlns:a16="http://schemas.microsoft.com/office/drawing/2014/main" id="{19F2C52C-D8DA-4B9E-8944-D2C40AB9BE74}"/>
              </a:ext>
            </a:extLst>
          </p:cNvPr>
          <p:cNvPicPr>
            <a:picLocks noChangeAspect="1"/>
          </p:cNvPicPr>
          <p:nvPr/>
        </p:nvPicPr>
        <p:blipFill rotWithShape="1">
          <a:blip r:embed="rId3"/>
          <a:srcRect l="3036" t="13048" r="58303" b="40635"/>
          <a:stretch/>
        </p:blipFill>
        <p:spPr>
          <a:xfrm>
            <a:off x="8092249" y="857078"/>
            <a:ext cx="3945617" cy="2658928"/>
          </a:xfrm>
          <a:prstGeom prst="rect">
            <a:avLst/>
          </a:prstGeom>
        </p:spPr>
      </p:pic>
      <p:sp>
        <p:nvSpPr>
          <p:cNvPr id="3" name="TextBox 2">
            <a:extLst>
              <a:ext uri="{FF2B5EF4-FFF2-40B4-BE49-F238E27FC236}">
                <a16:creationId xmlns:a16="http://schemas.microsoft.com/office/drawing/2014/main" id="{F45B0CA5-E3AD-4D29-ADC5-84575B275FE6}"/>
              </a:ext>
            </a:extLst>
          </p:cNvPr>
          <p:cNvSpPr txBox="1"/>
          <p:nvPr/>
        </p:nvSpPr>
        <p:spPr>
          <a:xfrm>
            <a:off x="487953" y="3214480"/>
            <a:ext cx="7223600" cy="1631216"/>
          </a:xfrm>
          <a:prstGeom prst="rect">
            <a:avLst/>
          </a:prstGeom>
          <a:solidFill>
            <a:schemeClr val="accent4">
              <a:lumMod val="20000"/>
              <a:lumOff val="80000"/>
            </a:schemeClr>
          </a:solidFill>
        </p:spPr>
        <p:txBody>
          <a:bodyPr wrap="square" rtlCol="0">
            <a:spAutoFit/>
          </a:bodyPr>
          <a:lstStyle/>
          <a:p>
            <a:r>
              <a:rPr lang="en-US" sz="2000" dirty="0"/>
              <a:t>The Kazakhs are the descendants of Turkic, Mongolic and Indo-Iranian tribes and Huns that populated the territory between Siberia and the Black Sea. They are a semi-nomadic people and have roamed the mountains and valleys of western Mongolia with their herds since the 19th century. </a:t>
            </a:r>
            <a:r>
              <a:rPr lang="en-US" sz="2000" i="1" dirty="0"/>
              <a:t>– Kissassfacts.com </a:t>
            </a:r>
          </a:p>
        </p:txBody>
      </p:sp>
      <p:sp>
        <p:nvSpPr>
          <p:cNvPr id="9" name="TextBox 8">
            <a:extLst>
              <a:ext uri="{FF2B5EF4-FFF2-40B4-BE49-F238E27FC236}">
                <a16:creationId xmlns:a16="http://schemas.microsoft.com/office/drawing/2014/main" id="{4A6C45AF-CE9A-4CBE-B7F8-A9B413072283}"/>
              </a:ext>
            </a:extLst>
          </p:cNvPr>
          <p:cNvSpPr txBox="1"/>
          <p:nvPr/>
        </p:nvSpPr>
        <p:spPr>
          <a:xfrm>
            <a:off x="487953" y="5021509"/>
            <a:ext cx="7223600" cy="1631216"/>
          </a:xfrm>
          <a:prstGeom prst="rect">
            <a:avLst/>
          </a:prstGeom>
          <a:solidFill>
            <a:schemeClr val="accent4">
              <a:lumMod val="20000"/>
              <a:lumOff val="80000"/>
            </a:schemeClr>
          </a:solidFill>
        </p:spPr>
        <p:txBody>
          <a:bodyPr wrap="square" rtlCol="0">
            <a:spAutoFit/>
          </a:bodyPr>
          <a:lstStyle/>
          <a:p>
            <a:r>
              <a:rPr lang="en-US" sz="2000" dirty="0"/>
              <a:t>These semi-nomadic tribes are direct descendants of the Huns. They have maintained their foothold over the valleys of Mongolia since the 19 </a:t>
            </a:r>
            <a:r>
              <a:rPr lang="en-US" sz="2000" dirty="0" err="1"/>
              <a:t>th</a:t>
            </a:r>
            <a:r>
              <a:rPr lang="en-US" sz="2000" dirty="0"/>
              <a:t> century and are notable for herding. The Kazakhs are known for their prowess in the ancient art of eagle-hunting, something that they have perfected over time. </a:t>
            </a:r>
            <a:r>
              <a:rPr lang="en-US" sz="2000" i="1" dirty="0"/>
              <a:t>– ScoopWhoop</a:t>
            </a:r>
            <a:endParaRPr lang="en-US" sz="2000" dirty="0"/>
          </a:p>
        </p:txBody>
      </p:sp>
      <p:pic>
        <p:nvPicPr>
          <p:cNvPr id="5" name="Picture 4">
            <a:extLst>
              <a:ext uri="{FF2B5EF4-FFF2-40B4-BE49-F238E27FC236}">
                <a16:creationId xmlns:a16="http://schemas.microsoft.com/office/drawing/2014/main" id="{56996C0C-16D1-436B-83DC-28181B3E9664}"/>
              </a:ext>
            </a:extLst>
          </p:cNvPr>
          <p:cNvPicPr>
            <a:picLocks noChangeAspect="1"/>
          </p:cNvPicPr>
          <p:nvPr/>
        </p:nvPicPr>
        <p:blipFill rotWithShape="1">
          <a:blip r:embed="rId4"/>
          <a:srcRect l="6072" t="22222" r="54553" b="24127"/>
          <a:stretch/>
        </p:blipFill>
        <p:spPr>
          <a:xfrm>
            <a:off x="8092248" y="3609768"/>
            <a:ext cx="3945617" cy="3024079"/>
          </a:xfrm>
          <a:prstGeom prst="rect">
            <a:avLst/>
          </a:prstGeom>
        </p:spPr>
      </p:pic>
    </p:spTree>
    <p:extLst>
      <p:ext uri="{BB962C8B-B14F-4D97-AF65-F5344CB8AC3E}">
        <p14:creationId xmlns:p14="http://schemas.microsoft.com/office/powerpoint/2010/main" val="115176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6 – The Healer</a:t>
            </a:r>
          </a:p>
        </p:txBody>
      </p:sp>
      <p:sp>
        <p:nvSpPr>
          <p:cNvPr id="4" name="TextBox 3">
            <a:extLst>
              <a:ext uri="{FF2B5EF4-FFF2-40B4-BE49-F238E27FC236}">
                <a16:creationId xmlns:a16="http://schemas.microsoft.com/office/drawing/2014/main" id="{990764FC-0660-40E6-85B8-E1A77154568C}"/>
              </a:ext>
            </a:extLst>
          </p:cNvPr>
          <p:cNvSpPr txBox="1"/>
          <p:nvPr/>
        </p:nvSpPr>
        <p:spPr>
          <a:xfrm>
            <a:off x="216354" y="1593596"/>
            <a:ext cx="11548010" cy="5401479"/>
          </a:xfrm>
          <a:prstGeom prst="rect">
            <a:avLst/>
          </a:prstGeom>
          <a:noFill/>
        </p:spPr>
        <p:txBody>
          <a:bodyPr wrap="square" rtlCol="0">
            <a:spAutoFit/>
          </a:bodyPr>
          <a:lstStyle/>
          <a:p>
            <a:pPr marL="457200" indent="-457200">
              <a:spcBef>
                <a:spcPts val="300"/>
              </a:spcBef>
              <a:spcAft>
                <a:spcPts val="300"/>
              </a:spcAft>
              <a:buFont typeface="Arial" panose="020B0604020202020204" pitchFamily="34" charset="0"/>
              <a:buChar char="•"/>
            </a:pPr>
            <a:r>
              <a:rPr lang="en-US" sz="2400" dirty="0">
                <a:solidFill>
                  <a:schemeClr val="bg1"/>
                </a:solidFill>
              </a:rPr>
              <a:t> Many tribes or indigenous peoples’ traditions involve the use of interesting </a:t>
            </a:r>
            <a:r>
              <a:rPr lang="en-US" sz="2400" b="1" dirty="0">
                <a:solidFill>
                  <a:schemeClr val="bg1"/>
                </a:solidFill>
              </a:rPr>
              <a:t>chants</a:t>
            </a:r>
            <a:r>
              <a:rPr lang="en-US" sz="2400" dirty="0">
                <a:solidFill>
                  <a:schemeClr val="bg1"/>
                </a:solidFill>
              </a:rPr>
              <a:t>, </a:t>
            </a:r>
            <a:br>
              <a:rPr lang="en-US" sz="2400" dirty="0">
                <a:solidFill>
                  <a:schemeClr val="bg1"/>
                </a:solidFill>
              </a:rPr>
            </a:br>
            <a:r>
              <a:rPr lang="en-US" sz="2400" dirty="0">
                <a:solidFill>
                  <a:schemeClr val="bg1"/>
                </a:solidFill>
              </a:rPr>
              <a:t> </a:t>
            </a:r>
            <a:r>
              <a:rPr lang="en-US" sz="2400" b="1" dirty="0">
                <a:solidFill>
                  <a:schemeClr val="bg1"/>
                </a:solidFill>
              </a:rPr>
              <a:t>rituals</a:t>
            </a:r>
            <a:r>
              <a:rPr lang="en-US" sz="2400" dirty="0">
                <a:solidFill>
                  <a:schemeClr val="bg1"/>
                </a:solidFill>
              </a:rPr>
              <a:t>, and even </a:t>
            </a:r>
            <a:r>
              <a:rPr lang="en-US" sz="2400" b="1" dirty="0">
                <a:solidFill>
                  <a:schemeClr val="bg1"/>
                </a:solidFill>
              </a:rPr>
              <a:t>potions</a:t>
            </a:r>
            <a:r>
              <a:rPr lang="en-US" sz="2400" dirty="0">
                <a:solidFill>
                  <a:schemeClr val="bg1"/>
                </a:solidFill>
              </a:rPr>
              <a:t> that are used for various purposes ranging  from healing the </a:t>
            </a:r>
            <a:br>
              <a:rPr lang="en-US" sz="2400" dirty="0">
                <a:solidFill>
                  <a:schemeClr val="bg1"/>
                </a:solidFill>
              </a:rPr>
            </a:br>
            <a:r>
              <a:rPr lang="en-US" sz="2400" dirty="0">
                <a:solidFill>
                  <a:schemeClr val="bg1"/>
                </a:solidFill>
              </a:rPr>
              <a:t> sick to contacting spirits in other realms.</a:t>
            </a:r>
          </a:p>
          <a:p>
            <a:pPr marL="457200" indent="-457200">
              <a:spcBef>
                <a:spcPts val="300"/>
              </a:spcBef>
              <a:spcAft>
                <a:spcPts val="300"/>
              </a:spcAft>
              <a:buFont typeface="Arial" panose="020B0604020202020204" pitchFamily="34" charset="0"/>
              <a:buChar char="•"/>
            </a:pPr>
            <a:r>
              <a:rPr lang="en-US" sz="2400" dirty="0">
                <a:solidFill>
                  <a:schemeClr val="bg1"/>
                </a:solidFill>
              </a:rPr>
              <a:t> </a:t>
            </a:r>
            <a:r>
              <a:rPr lang="en-US" sz="2400" b="1" dirty="0">
                <a:solidFill>
                  <a:srgbClr val="8CEB35"/>
                </a:solidFill>
              </a:rPr>
              <a:t>Chants</a:t>
            </a:r>
            <a:r>
              <a:rPr lang="en-US" sz="2400" dirty="0">
                <a:solidFill>
                  <a:schemeClr val="bg1"/>
                </a:solidFill>
              </a:rPr>
              <a:t> are like songs sung by one or more people and act similar to spells in that they </a:t>
            </a:r>
            <a:br>
              <a:rPr lang="en-US" sz="2400" dirty="0">
                <a:solidFill>
                  <a:schemeClr val="bg1"/>
                </a:solidFill>
              </a:rPr>
            </a:br>
            <a:r>
              <a:rPr lang="en-US" sz="2400" dirty="0">
                <a:solidFill>
                  <a:schemeClr val="bg1"/>
                </a:solidFill>
              </a:rPr>
              <a:t> can attract or change a situation. </a:t>
            </a:r>
          </a:p>
          <a:p>
            <a:pPr marL="457200" indent="-457200">
              <a:spcBef>
                <a:spcPts val="300"/>
              </a:spcBef>
              <a:spcAft>
                <a:spcPts val="300"/>
              </a:spcAft>
              <a:buFont typeface="Arial" panose="020B0604020202020204" pitchFamily="34" charset="0"/>
              <a:buChar char="•"/>
            </a:pPr>
            <a:r>
              <a:rPr lang="en-US" sz="2400" dirty="0">
                <a:solidFill>
                  <a:schemeClr val="bg1"/>
                </a:solidFill>
              </a:rPr>
              <a:t> </a:t>
            </a:r>
            <a:r>
              <a:rPr lang="en-US" sz="2400" b="1" dirty="0">
                <a:solidFill>
                  <a:srgbClr val="8CEB35"/>
                </a:solidFill>
              </a:rPr>
              <a:t>Rituals</a:t>
            </a:r>
            <a:r>
              <a:rPr lang="en-US" sz="2400" dirty="0">
                <a:solidFill>
                  <a:schemeClr val="bg1"/>
                </a:solidFill>
              </a:rPr>
              <a:t> are performed across all cultures and for all kinds of reasons. For example, </a:t>
            </a:r>
            <a:br>
              <a:rPr lang="en-US" sz="2400" dirty="0">
                <a:solidFill>
                  <a:schemeClr val="bg1"/>
                </a:solidFill>
              </a:rPr>
            </a:br>
            <a:r>
              <a:rPr lang="en-US" sz="2400" dirty="0">
                <a:solidFill>
                  <a:schemeClr val="bg1"/>
                </a:solidFill>
              </a:rPr>
              <a:t> marriage rituals are quite common to ensure good luck to the bride and groom. </a:t>
            </a:r>
          </a:p>
          <a:p>
            <a:pPr marL="457200" indent="-457200">
              <a:spcBef>
                <a:spcPts val="300"/>
              </a:spcBef>
              <a:spcAft>
                <a:spcPts val="300"/>
              </a:spcAft>
              <a:buFont typeface="Arial" panose="020B0604020202020204" pitchFamily="34" charset="0"/>
              <a:buChar char="•"/>
            </a:pPr>
            <a:r>
              <a:rPr lang="en-US" sz="2400" dirty="0">
                <a:solidFill>
                  <a:schemeClr val="bg1"/>
                </a:solidFill>
              </a:rPr>
              <a:t> And </a:t>
            </a:r>
            <a:r>
              <a:rPr lang="en-US" sz="2400" b="1" dirty="0">
                <a:solidFill>
                  <a:srgbClr val="8CEB35"/>
                </a:solidFill>
              </a:rPr>
              <a:t>potions</a:t>
            </a:r>
            <a:r>
              <a:rPr lang="en-US" sz="2400" dirty="0">
                <a:solidFill>
                  <a:schemeClr val="bg1"/>
                </a:solidFill>
              </a:rPr>
              <a:t> are concoctions that are made from various ingredients – both solid and </a:t>
            </a:r>
            <a:br>
              <a:rPr lang="en-US" sz="2400" dirty="0">
                <a:solidFill>
                  <a:schemeClr val="bg1"/>
                </a:solidFill>
              </a:rPr>
            </a:br>
            <a:r>
              <a:rPr lang="en-US" sz="2400" dirty="0">
                <a:solidFill>
                  <a:schemeClr val="bg1"/>
                </a:solidFill>
              </a:rPr>
              <a:t> liquid. They usually have healing, magical, or poisonous properties and thus must be </a:t>
            </a:r>
            <a:br>
              <a:rPr lang="en-US" sz="2400" dirty="0">
                <a:solidFill>
                  <a:schemeClr val="bg1"/>
                </a:solidFill>
              </a:rPr>
            </a:br>
            <a:r>
              <a:rPr lang="en-US" sz="2400" dirty="0">
                <a:solidFill>
                  <a:schemeClr val="bg1"/>
                </a:solidFill>
              </a:rPr>
              <a:t> used with caution and precision. Many plants, natural herbs, and spices </a:t>
            </a:r>
            <a:br>
              <a:rPr lang="en-US" sz="2400" dirty="0">
                <a:solidFill>
                  <a:schemeClr val="bg1"/>
                </a:solidFill>
              </a:rPr>
            </a:br>
            <a:r>
              <a:rPr lang="en-US" sz="2400" dirty="0">
                <a:solidFill>
                  <a:schemeClr val="bg1"/>
                </a:solidFill>
              </a:rPr>
              <a:t> have both medicinal and supernatural qualities. </a:t>
            </a:r>
          </a:p>
          <a:p>
            <a:pPr marL="457200" indent="-457200">
              <a:spcBef>
                <a:spcPts val="300"/>
              </a:spcBef>
              <a:spcAft>
                <a:spcPts val="300"/>
              </a:spcAft>
              <a:buFont typeface="Arial" panose="020B0604020202020204" pitchFamily="34" charset="0"/>
              <a:buChar char="•"/>
            </a:pPr>
            <a:endParaRPr lang="en-US" sz="2800" dirty="0">
              <a:solidFill>
                <a:schemeClr val="bg1"/>
              </a:solidFill>
            </a:endParaRP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0" y="807380"/>
            <a:ext cx="11980718" cy="923330"/>
          </a:xfrm>
          <a:prstGeom prst="rect">
            <a:avLst/>
          </a:prstGeom>
          <a:noFill/>
        </p:spPr>
        <p:txBody>
          <a:bodyPr wrap="square" rtlCol="0">
            <a:spAutoFit/>
          </a:bodyPr>
          <a:lstStyle/>
          <a:p>
            <a:pPr algn="ctr"/>
            <a:r>
              <a:rPr lang="en-US" sz="3600" dirty="0">
                <a:solidFill>
                  <a:schemeClr val="bg1"/>
                </a:solidFill>
              </a:rPr>
              <a:t>Themes –  </a:t>
            </a:r>
            <a:r>
              <a:rPr lang="en-US" sz="3600" b="1" dirty="0">
                <a:solidFill>
                  <a:srgbClr val="8CEB35"/>
                </a:solidFill>
              </a:rPr>
              <a:t>Chants, Rituals, &amp; Potions</a:t>
            </a:r>
          </a:p>
          <a:p>
            <a:pPr algn="ctr"/>
            <a:endParaRPr lang="en-US" b="1" dirty="0">
              <a:solidFill>
                <a:srgbClr val="FF0000"/>
              </a:solidFill>
            </a:endParaRPr>
          </a:p>
        </p:txBody>
      </p:sp>
    </p:spTree>
    <p:extLst>
      <p:ext uri="{BB962C8B-B14F-4D97-AF65-F5344CB8AC3E}">
        <p14:creationId xmlns:p14="http://schemas.microsoft.com/office/powerpoint/2010/main" val="12906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321994" y="951484"/>
            <a:ext cx="11548010" cy="1338828"/>
          </a:xfrm>
          <a:prstGeom prst="rect">
            <a:avLst/>
          </a:prstGeom>
          <a:noFill/>
        </p:spPr>
        <p:txBody>
          <a:bodyPr wrap="square" rtlCol="0">
            <a:spAutoFit/>
          </a:bodyPr>
          <a:lstStyle/>
          <a:p>
            <a:pPr>
              <a:spcBef>
                <a:spcPts val="300"/>
              </a:spcBef>
              <a:spcAft>
                <a:spcPts val="300"/>
              </a:spcAft>
            </a:pPr>
            <a:r>
              <a:rPr lang="en-US" sz="2800" b="1" dirty="0">
                <a:solidFill>
                  <a:srgbClr val="8CEB35"/>
                </a:solidFill>
              </a:rPr>
              <a:t>Chants</a:t>
            </a:r>
            <a:endParaRPr lang="en-US" sz="2400" b="1" dirty="0">
              <a:solidFill>
                <a:srgbClr val="8CEB35"/>
              </a:solidFill>
            </a:endParaRPr>
          </a:p>
          <a:p>
            <a:pPr marL="457200" indent="-457200">
              <a:spcBef>
                <a:spcPts val="300"/>
              </a:spcBef>
              <a:spcAft>
                <a:spcPts val="300"/>
              </a:spcAft>
              <a:buFont typeface="Arial" panose="020B0604020202020204" pitchFamily="34" charset="0"/>
              <a:buChar char="•"/>
            </a:pPr>
            <a:r>
              <a:rPr lang="en-US" sz="2400" dirty="0">
                <a:solidFill>
                  <a:schemeClr val="bg1"/>
                </a:solidFill>
              </a:rPr>
              <a:t>The following chant is called ‘</a:t>
            </a:r>
            <a:r>
              <a:rPr lang="en-US" sz="2400" b="1" dirty="0">
                <a:solidFill>
                  <a:schemeClr val="bg1"/>
                </a:solidFill>
              </a:rPr>
              <a:t>Summer Solstice Power Chant</a:t>
            </a:r>
            <a:r>
              <a:rPr lang="en-US" sz="2400" dirty="0">
                <a:solidFill>
                  <a:schemeClr val="bg1"/>
                </a:solidFill>
              </a:rPr>
              <a:t>’ which is popular all around the world: </a:t>
            </a:r>
            <a:endParaRPr lang="en-US" sz="2800" dirty="0">
              <a:solidFill>
                <a:srgbClr val="FFFF00"/>
              </a:solidFill>
            </a:endParaRPr>
          </a:p>
        </p:txBody>
      </p:sp>
      <p:sp>
        <p:nvSpPr>
          <p:cNvPr id="5" name="TextBox 4">
            <a:extLst>
              <a:ext uri="{FF2B5EF4-FFF2-40B4-BE49-F238E27FC236}">
                <a16:creationId xmlns:a16="http://schemas.microsoft.com/office/drawing/2014/main" id="{30B85C9F-3989-4A09-8F5F-9B79E1A0E818}"/>
              </a:ext>
            </a:extLst>
          </p:cNvPr>
          <p:cNvSpPr txBox="1"/>
          <p:nvPr/>
        </p:nvSpPr>
        <p:spPr>
          <a:xfrm>
            <a:off x="1654628" y="180975"/>
            <a:ext cx="8882743" cy="646331"/>
          </a:xfrm>
          <a:prstGeom prst="rect">
            <a:avLst/>
          </a:prstGeom>
          <a:noFill/>
        </p:spPr>
        <p:txBody>
          <a:bodyPr wrap="square" rtlCol="0">
            <a:spAutoFit/>
          </a:bodyPr>
          <a:lstStyle/>
          <a:p>
            <a:pPr algn="ctr"/>
            <a:r>
              <a:rPr lang="en-US" sz="3600" b="1" dirty="0">
                <a:solidFill>
                  <a:srgbClr val="8CEB35"/>
                </a:solidFill>
              </a:rPr>
              <a:t>Chants, Rituals, &amp; Potions - Examples</a:t>
            </a:r>
            <a:endParaRPr lang="en-US" b="1" dirty="0">
              <a:solidFill>
                <a:srgbClr val="8CEB35"/>
              </a:solidFill>
            </a:endParaRPr>
          </a:p>
        </p:txBody>
      </p:sp>
      <p:sp>
        <p:nvSpPr>
          <p:cNvPr id="8" name="TextBox 7">
            <a:extLst>
              <a:ext uri="{FF2B5EF4-FFF2-40B4-BE49-F238E27FC236}">
                <a16:creationId xmlns:a16="http://schemas.microsoft.com/office/drawing/2014/main" id="{77236C04-15D6-4145-8328-50F89BA5AF15}"/>
              </a:ext>
            </a:extLst>
          </p:cNvPr>
          <p:cNvSpPr txBox="1"/>
          <p:nvPr/>
        </p:nvSpPr>
        <p:spPr>
          <a:xfrm>
            <a:off x="3070578" y="1983991"/>
            <a:ext cx="5386042" cy="1323439"/>
          </a:xfrm>
          <a:prstGeom prst="rect">
            <a:avLst/>
          </a:prstGeom>
          <a:solidFill>
            <a:schemeClr val="accent4">
              <a:lumMod val="20000"/>
              <a:lumOff val="80000"/>
            </a:schemeClr>
          </a:solidFill>
        </p:spPr>
        <p:txBody>
          <a:bodyPr wrap="square" rtlCol="0">
            <a:spAutoFit/>
          </a:bodyPr>
          <a:lstStyle/>
          <a:p>
            <a:pPr algn="ctr"/>
            <a:r>
              <a:rPr lang="en-US" sz="2000" i="1" dirty="0"/>
              <a:t>We are the power in everyone,</a:t>
            </a:r>
          </a:p>
          <a:p>
            <a:pPr algn="ctr"/>
            <a:r>
              <a:rPr lang="en-US" sz="2000" i="1" dirty="0"/>
              <a:t>We are the dance of the Moon and Sun,</a:t>
            </a:r>
          </a:p>
          <a:p>
            <a:pPr algn="ctr"/>
            <a:r>
              <a:rPr lang="en-US" sz="2000" i="1" dirty="0"/>
              <a:t>We are the hope that will not hide,</a:t>
            </a:r>
          </a:p>
          <a:p>
            <a:pPr algn="ctr"/>
            <a:r>
              <a:rPr lang="en-US" sz="2000" i="1" dirty="0"/>
              <a:t>We are the turning of the tide.</a:t>
            </a:r>
          </a:p>
        </p:txBody>
      </p:sp>
      <p:sp>
        <p:nvSpPr>
          <p:cNvPr id="9" name="TextBox 8">
            <a:extLst>
              <a:ext uri="{FF2B5EF4-FFF2-40B4-BE49-F238E27FC236}">
                <a16:creationId xmlns:a16="http://schemas.microsoft.com/office/drawing/2014/main" id="{456FE9D6-7164-424C-9300-F4C3253E68EE}"/>
              </a:ext>
            </a:extLst>
          </p:cNvPr>
          <p:cNvSpPr txBox="1"/>
          <p:nvPr/>
        </p:nvSpPr>
        <p:spPr>
          <a:xfrm>
            <a:off x="321994" y="3581615"/>
            <a:ext cx="6095118" cy="2816156"/>
          </a:xfrm>
          <a:prstGeom prst="rect">
            <a:avLst/>
          </a:prstGeom>
          <a:noFill/>
        </p:spPr>
        <p:txBody>
          <a:bodyPr wrap="square" rtlCol="0">
            <a:spAutoFit/>
          </a:bodyPr>
          <a:lstStyle/>
          <a:p>
            <a:pPr>
              <a:spcBef>
                <a:spcPts val="300"/>
              </a:spcBef>
              <a:spcAft>
                <a:spcPts val="300"/>
              </a:spcAft>
            </a:pPr>
            <a:r>
              <a:rPr lang="en-US" sz="2800" b="1" dirty="0">
                <a:solidFill>
                  <a:srgbClr val="8CEB35"/>
                </a:solidFill>
              </a:rPr>
              <a:t>Rituals</a:t>
            </a:r>
            <a:endParaRPr lang="en-US" sz="2400" b="1" dirty="0">
              <a:solidFill>
                <a:srgbClr val="8CEB35"/>
              </a:solidFill>
            </a:endParaRPr>
          </a:p>
          <a:p>
            <a:pPr marL="457200" indent="-457200">
              <a:spcBef>
                <a:spcPts val="300"/>
              </a:spcBef>
              <a:spcAft>
                <a:spcPts val="300"/>
              </a:spcAft>
              <a:buFont typeface="Arial" panose="020B0604020202020204" pitchFamily="34" charset="0"/>
              <a:buChar char="•"/>
            </a:pPr>
            <a:r>
              <a:rPr lang="en-US" sz="2400" dirty="0">
                <a:solidFill>
                  <a:schemeClr val="bg1"/>
                </a:solidFill>
              </a:rPr>
              <a:t>In </a:t>
            </a:r>
            <a:r>
              <a:rPr lang="en-US" sz="2400" b="1" dirty="0">
                <a:solidFill>
                  <a:schemeClr val="bg1"/>
                </a:solidFill>
              </a:rPr>
              <a:t>China</a:t>
            </a:r>
            <a:r>
              <a:rPr lang="en-US" sz="2400" dirty="0">
                <a:solidFill>
                  <a:schemeClr val="bg1"/>
                </a:solidFill>
              </a:rPr>
              <a:t>, a </a:t>
            </a:r>
            <a:r>
              <a:rPr lang="en-US" sz="2400" b="1" dirty="0">
                <a:solidFill>
                  <a:schemeClr val="bg1"/>
                </a:solidFill>
              </a:rPr>
              <a:t>marriage ritual </a:t>
            </a:r>
            <a:r>
              <a:rPr lang="en-US" sz="2400" dirty="0">
                <a:solidFill>
                  <a:schemeClr val="bg1"/>
                </a:solidFill>
              </a:rPr>
              <a:t>is held whereby the bride is carried from her home in a sedan chair. When leaving her home, her feet must not touch the ground until she disembarks at the location of the wedding ceremony where she meets the groom.</a:t>
            </a:r>
          </a:p>
        </p:txBody>
      </p:sp>
      <p:pic>
        <p:nvPicPr>
          <p:cNvPr id="10" name="Picture 9">
            <a:extLst>
              <a:ext uri="{FF2B5EF4-FFF2-40B4-BE49-F238E27FC236}">
                <a16:creationId xmlns:a16="http://schemas.microsoft.com/office/drawing/2014/main" id="{73FCADF9-BD96-4285-99C1-98A41553241C}"/>
              </a:ext>
            </a:extLst>
          </p:cNvPr>
          <p:cNvPicPr/>
          <p:nvPr/>
        </p:nvPicPr>
        <p:blipFill>
          <a:blip r:embed="rId3">
            <a:extLst>
              <a:ext uri="{28A0092B-C50C-407E-A947-70E740481C1C}">
                <a14:useLocalDpi xmlns:a14="http://schemas.microsoft.com/office/drawing/2010/main" val="0"/>
              </a:ext>
            </a:extLst>
          </a:blip>
          <a:stretch>
            <a:fillRect/>
          </a:stretch>
        </p:blipFill>
        <p:spPr>
          <a:xfrm>
            <a:off x="6579559" y="3550571"/>
            <a:ext cx="5036707" cy="3126454"/>
          </a:xfrm>
          <a:prstGeom prst="rect">
            <a:avLst/>
          </a:prstGeom>
        </p:spPr>
      </p:pic>
    </p:spTree>
    <p:extLst>
      <p:ext uri="{BB962C8B-B14F-4D97-AF65-F5344CB8AC3E}">
        <p14:creationId xmlns:p14="http://schemas.microsoft.com/office/powerpoint/2010/main" val="279086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2432</TotalTime>
  <Words>3208</Words>
  <Application>Microsoft Office PowerPoint</Application>
  <PresentationFormat>Widescreen</PresentationFormat>
  <Paragraphs>306</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 L</cp:lastModifiedBy>
  <cp:revision>489</cp:revision>
  <dcterms:created xsi:type="dcterms:W3CDTF">2020-05-14T05:07:44Z</dcterms:created>
  <dcterms:modified xsi:type="dcterms:W3CDTF">2022-02-02T09:51:58Z</dcterms:modified>
</cp:coreProperties>
</file>