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5" r:id="rId4"/>
    <p:sldId id="266" r:id="rId5"/>
    <p:sldId id="268" r:id="rId6"/>
    <p:sldId id="282" r:id="rId7"/>
    <p:sldId id="276" r:id="rId8"/>
    <p:sldId id="277" r:id="rId9"/>
    <p:sldId id="278" r:id="rId10"/>
    <p:sldId id="283" r:id="rId11"/>
    <p:sldId id="279" r:id="rId12"/>
    <p:sldId id="280" r:id="rId13"/>
    <p:sldId id="284" r:id="rId14"/>
    <p:sldId id="28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8CEB35"/>
    <a:srgbClr val="FEE6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15" autoAdjust="0"/>
    <p:restoredTop sz="80400" autoAdjust="0"/>
  </p:normalViewPr>
  <p:slideViewPr>
    <p:cSldViewPr snapToGrid="0">
      <p:cViewPr varScale="1">
        <p:scale>
          <a:sx n="42" d="100"/>
          <a:sy n="42" d="100"/>
        </p:scale>
        <p:origin x="1053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C7D53-ADEF-47E4-8016-E800EBCC60A8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79528-87EF-4D8F-8D8C-DB9CFB6E3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46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79528-87EF-4D8F-8D8C-DB9CFB6E3D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69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2 min.</a:t>
            </a:r>
          </a:p>
          <a:p>
            <a:endParaRPr lang="en-US" dirty="0"/>
          </a:p>
          <a:p>
            <a:r>
              <a:rPr lang="en-US" b="1" dirty="0"/>
              <a:t>Traditional Catholic Prayer to one’s Guardian Angel:-</a:t>
            </a:r>
          </a:p>
          <a:p>
            <a:r>
              <a:rPr lang="en-US" dirty="0">
                <a:effectLst/>
              </a:rPr>
              <a:t>Angel of God, my guardian dear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to whom God’s love commits me here.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Ever this day/night be at my side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to light, to guard, to rule and guide.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Amen.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79528-87EF-4D8F-8D8C-DB9CFB6E3D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87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2-3 min.</a:t>
            </a:r>
          </a:p>
          <a:p>
            <a:endParaRPr lang="en-US" dirty="0"/>
          </a:p>
          <a:p>
            <a:r>
              <a:rPr lang="en-US" b="1" dirty="0"/>
              <a:t>Painting</a:t>
            </a:r>
            <a:r>
              <a:rPr lang="en-US" dirty="0"/>
              <a:t>: https://fin</a:t>
            </a:r>
          </a:p>
          <a:p>
            <a:r>
              <a:rPr lang="en-US" b="0" dirty="0"/>
              <a:t>Satan: https://occult-world.com/satan/, https://occult-world.com/devil/</a:t>
            </a:r>
          </a:p>
          <a:p>
            <a:r>
              <a:rPr lang="en-US" b="0" dirty="0"/>
              <a:t>Lucifer (often wrongly considered/labeled a ‘fallen’ angel): https://occult-world.com/lucifer/, https://occult-world.com/lucifer-light-bearer/</a:t>
            </a:r>
          </a:p>
          <a:p>
            <a:r>
              <a:rPr lang="en-US" dirty="0"/>
              <a:t>eartamerica.com/featured/fallen-angel-i-beata-belanszky-demko.html</a:t>
            </a:r>
          </a:p>
          <a:p>
            <a:r>
              <a:rPr lang="en-US" dirty="0"/>
              <a:t>http://www.redicecreations.com/specialreports/2005/11nov/lucifer.html</a:t>
            </a:r>
          </a:p>
          <a:p>
            <a:r>
              <a:rPr lang="en-US" dirty="0"/>
              <a:t>The only Bible reference to Lucifer: https://biblehub.com/hebrew/1966.htm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79528-87EF-4D8F-8D8C-DB9CFB6E3D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50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2-3 min.</a:t>
            </a:r>
          </a:p>
          <a:p>
            <a:endParaRPr lang="en-US" b="0" dirty="0"/>
          </a:p>
          <a:p>
            <a:r>
              <a:rPr lang="en-US" b="1" dirty="0"/>
              <a:t>Painting</a:t>
            </a:r>
            <a:r>
              <a:rPr lang="en-US" b="0" dirty="0"/>
              <a:t>: https://en.wikipedia.org/wiki/File:Le_Grand_Saint_Michel,_by_Raffaello_Sanzio,_from_C2RMF_retouched.jpg</a:t>
            </a:r>
          </a:p>
          <a:p>
            <a:r>
              <a:rPr lang="en-US" b="0" dirty="0"/>
              <a:t>https://www.etymonline.com/word/archangel#etymonline_v_16954</a:t>
            </a:r>
          </a:p>
          <a:p>
            <a:r>
              <a:rPr lang="en-US" b="0" dirty="0"/>
              <a:t>https://www.gotquestions.org/archangels.html</a:t>
            </a:r>
          </a:p>
          <a:p>
            <a:r>
              <a:rPr lang="en-US" b="0" dirty="0"/>
              <a:t>https://occult-world.com/archangels/</a:t>
            </a:r>
          </a:p>
          <a:p>
            <a:r>
              <a:rPr lang="en-US" b="0" dirty="0"/>
              <a:t>https://en.wikipedia.org/wiki/Archangel</a:t>
            </a:r>
          </a:p>
          <a:p>
            <a:r>
              <a:rPr lang="en-US" b="0" dirty="0"/>
              <a:t>https://www.holyart.com/blog/saints-and-blessed/archangels-who-are-they-and-what-is-their-function/</a:t>
            </a:r>
          </a:p>
          <a:p>
            <a:r>
              <a:rPr lang="en-US" b="0" dirty="0"/>
              <a:t>Satan: https://occult-world.com/satan/, https://occult-world.com/devil/</a:t>
            </a:r>
          </a:p>
          <a:p>
            <a:r>
              <a:rPr lang="en-US" b="0" dirty="0"/>
              <a:t>Lucifer (often wrongly considered/labeled a ‘fallen’ angel): https://occult-world.com/lucifer/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79528-87EF-4D8F-8D8C-DB9CFB6E3D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16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2-3 min.</a:t>
            </a:r>
          </a:p>
          <a:p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79528-87EF-4D8F-8D8C-DB9CFB6E3D6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03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12-15 min.</a:t>
            </a:r>
          </a:p>
          <a:p>
            <a:endParaRPr lang="en-US" b="1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dirty="0"/>
              <a:t>Mystic </a:t>
            </a:r>
            <a:r>
              <a:rPr lang="en-US" b="1" dirty="0"/>
              <a:t>Lorna Byrne</a:t>
            </a:r>
            <a:r>
              <a:rPr lang="en-US" b="0" dirty="0"/>
              <a:t>, https://www.mysticwayfarer.com/mystic-lorna-byrne/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dirty="0"/>
              <a:t>‘I know that loved ones visit us when they die’ – Mystic Lorna Byrne tells her story, https://zoransimovic.com/i-know-that-loved-ones-visit-us-when-they-die-mystic-lorna-byrne-tells-her-story-guardian-angels-powerful-guardian-angels-archangel-raguel-archangel-uriel-archangel-jophiel/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dirty="0"/>
              <a:t>https://lornabyrne.com/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79528-87EF-4D8F-8D8C-DB9CFB6E3D6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54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20 min.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79528-87EF-4D8F-8D8C-DB9CFB6E3D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66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79528-87EF-4D8F-8D8C-DB9CFB6E3D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19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2 min.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79528-87EF-4D8F-8D8C-DB9CFB6E3D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87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20 min.</a:t>
            </a:r>
          </a:p>
          <a:p>
            <a:endParaRPr lang="en-US" dirty="0"/>
          </a:p>
          <a:p>
            <a:r>
              <a:rPr lang="en-US" b="1" dirty="0"/>
              <a:t>1. Discussion Questions (1 to 6) </a:t>
            </a:r>
            <a:r>
              <a:rPr lang="en-US" b="0" dirty="0"/>
              <a:t>(6-8 min.)</a:t>
            </a:r>
          </a:p>
          <a:p>
            <a:r>
              <a:rPr lang="en-US" b="1" dirty="0"/>
              <a:t>Reading</a:t>
            </a:r>
            <a:r>
              <a:rPr lang="en-US" dirty="0"/>
              <a:t> Handout: Dreams.docx (6-8 min.)</a:t>
            </a:r>
          </a:p>
          <a:p>
            <a:r>
              <a:rPr lang="en-US" b="1" dirty="0"/>
              <a:t>Video</a:t>
            </a:r>
            <a:r>
              <a:rPr lang="en-US" dirty="0"/>
              <a:t>: TED-Ed - Why do we dream? - Amy Adkins (5:37, saved)</a:t>
            </a:r>
          </a:p>
          <a:p>
            <a:r>
              <a:rPr lang="en-US" dirty="0"/>
              <a:t>https://www.youtube.com/watch?v=2W85Dwxx218</a:t>
            </a:r>
          </a:p>
          <a:p>
            <a:r>
              <a:rPr lang="en-US" b="1" dirty="0"/>
              <a:t> </a:t>
            </a: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/>
              <a:t>Reasons why we dream </a:t>
            </a:r>
            <a:r>
              <a:rPr lang="en-US" dirty="0"/>
              <a:t>stated in the video: </a:t>
            </a:r>
            <a:r>
              <a:rPr lang="en-US" b="1" dirty="0"/>
              <a:t>1. to fulfill our (subconscious) wishes, 2. to remember. 3. to forget </a:t>
            </a:r>
            <a:r>
              <a:rPr lang="en-US" b="0" dirty="0"/>
              <a:t>(unlearning, reverse-learning)</a:t>
            </a:r>
            <a:r>
              <a:rPr lang="en-US" b="1" dirty="0"/>
              <a:t>, 4. to keep our brains working, 5. to rehearse, 6. to heal, 7. to solve problems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79528-87EF-4D8F-8D8C-DB9CFB6E3D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45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5 min.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79528-87EF-4D8F-8D8C-DB9CFB6E3D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47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8-10 min.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79528-87EF-4D8F-8D8C-DB9CFB6E3D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8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3-4 min.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79528-87EF-4D8F-8D8C-DB9CFB6E3D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61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2-3 min.</a:t>
            </a:r>
          </a:p>
          <a:p>
            <a:endParaRPr lang="en-US" dirty="0"/>
          </a:p>
          <a:p>
            <a:r>
              <a:rPr lang="en-US" b="1" dirty="0"/>
              <a:t>Painting</a:t>
            </a:r>
            <a:r>
              <a:rPr lang="en-US" dirty="0"/>
              <a:t>: https://en.wiktionary.org/wiki/guardian_angel</a:t>
            </a:r>
          </a:p>
          <a:p>
            <a:r>
              <a:rPr lang="en-US" dirty="0"/>
              <a:t>http://fatherjulian.blogspot.com/2014/10/guardian-angels.html</a:t>
            </a:r>
          </a:p>
          <a:p>
            <a:r>
              <a:rPr lang="en-US" dirty="0"/>
              <a:t>https://www.turnbacktogod.com/guardian-angel-pics/</a:t>
            </a:r>
          </a:p>
          <a:p>
            <a:r>
              <a:rPr lang="en-US" b="1" dirty="0"/>
              <a:t>Traditional Catholic Prayer to one’s Guardian Angel:-</a:t>
            </a:r>
          </a:p>
          <a:p>
            <a:r>
              <a:rPr lang="en-US" dirty="0">
                <a:effectLst/>
              </a:rPr>
              <a:t>Angel of God, my guardian dear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to whom God’s love commits me here.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Ever this day/night be at my side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to light, to guard, to rule and guide.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Amen.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7 Things You Should Know About Guardian Angels, </a:t>
            </a:r>
            <a:r>
              <a:rPr lang="en-US" b="0" dirty="0"/>
              <a:t>https://www.mysticwayfarer.com/7-things-you-should-know-about-guardian-angels/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79528-87EF-4D8F-8D8C-DB9CFB6E3D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37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5EF3E-5250-4CA6-8C5C-074CBB9A1E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F0B4BE-F0E4-490E-A2C4-632A5AE7C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4405E-B608-42A6-AA2E-3051F3A68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1D74-0584-4E08-849A-984E4570D4AA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F54F5-35AD-423D-9955-0944DD5AF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E24D8-26D5-4079-B743-C51777BCF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6777-3ACD-44AC-87B0-B88FD2FA5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49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E-DF8F-47F5-81EA-0A6C58C43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1BE026-9841-4328-8D14-B71881A9E1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3B43E-10B6-42A7-BCFD-C18BAE763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1D74-0584-4E08-849A-984E4570D4AA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9E076-5BB5-40B2-AB42-138E05A3E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DDBED-5367-4CE0-B389-1A1D6B66B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6777-3ACD-44AC-87B0-B88FD2FA5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84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ED86EE-0A8A-4811-BD66-24C9E68460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5636E8-E772-4DFC-86FC-5466E4EE53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FDDF7-C94C-4ABB-8773-7D9972DA1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1D74-0584-4E08-849A-984E4570D4AA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F4D730-A203-4366-A68B-572DA7EF3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5F08A-6A73-40E8-9D29-6C940D681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6777-3ACD-44AC-87B0-B88FD2FA5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16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5F526-D1AA-4CF1-90E7-4A68C7512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A885C-15E4-4F18-BA3D-DA9449816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96A9D-FEE3-4A41-8BDC-E777AED53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1D74-0584-4E08-849A-984E4570D4AA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C9FFE-C125-4ADB-A02E-EA733FCFE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C5233-ED1B-4B63-A9DF-ECC8DC3C1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6777-3ACD-44AC-87B0-B88FD2FA5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76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00E67-5D2C-4855-AC3E-716119CC6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760055-C71B-41B1-A50E-8DC797E87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7E981-A657-4D40-A398-999064077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1D74-0584-4E08-849A-984E4570D4AA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70D40-50E5-4795-B21B-8EC6209D6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CC499-CA9F-49C4-9459-A8D76E9F5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6777-3ACD-44AC-87B0-B88FD2FA5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20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D955E-A34C-463B-8FF6-A8087BC83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6F2E2-A6D9-41C6-B825-A571A5D506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369CED-8036-4CE7-82C9-8516FD745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3982C0-368A-4C71-AC27-9E98E7932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1D74-0584-4E08-849A-984E4570D4AA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7EB569-4B5A-4BD7-AE30-45C347220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0F6058-2490-4C07-8AEA-A9CA523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6777-3ACD-44AC-87B0-B88FD2FA5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06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E6FBE-830B-4AC6-97A7-DA69A8CFC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EAD91D-D00B-46FC-9910-A6416D0E5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DF07-FF6E-4222-8E60-4F217AA42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60E2CB-85D0-4151-9F50-BA0E5AF6F6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24B972-CD0A-4FCF-99B9-ABCA5D0911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7315DF-89C3-444B-B9DE-8F2C584F0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1D74-0584-4E08-849A-984E4570D4AA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3ED5EB-EE02-4BC4-9C5B-CEB0D7860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2EF283-6182-49CB-B411-79BF42B0A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6777-3ACD-44AC-87B0-B88FD2FA5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7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3EF53-1FC9-4C20-9F31-1EEA5E54E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C7919F-9722-4994-966A-E8F49740B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1D74-0584-4E08-849A-984E4570D4AA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0A726E-F689-4ADF-BCA1-0CB3565AF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0206C5-FB0B-4DD3-A23F-A3DDD888D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6777-3ACD-44AC-87B0-B88FD2FA5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0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BCC955-8FDD-4AB2-9942-ED926B28F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1D74-0584-4E08-849A-984E4570D4AA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224DBB-716C-4BC7-88A5-16B6648A8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FAAD0-E471-4C36-9633-EAA30BD99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6777-3ACD-44AC-87B0-B88FD2FA5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29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55C92-8EF3-49CD-BAD1-2E58721CB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B5898-E95F-427F-910A-8ECEA957E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4D033E-40C8-4ACD-ACBC-6BA146D96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38B4C2-A5DB-47D6-A541-77EAE693E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1D74-0584-4E08-849A-984E4570D4AA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5DFB5D-C0A9-47C8-84B9-7E4D49889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6ADFD-F346-4EE5-B943-972A63447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6777-3ACD-44AC-87B0-B88FD2FA5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11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A68F9-1819-4476-BB87-E17FEB91C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2D5D47-FA20-4013-AAE4-8C3975CCEE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A112B8-45D6-4A64-913B-FB9C53B19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6AC89C-183E-4CC5-9923-43F9742E3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1D74-0584-4E08-849A-984E4570D4AA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CF1663-33B7-46D5-B530-68C7D76E9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898827-05A7-48E5-AFAA-058FAEDFB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6777-3ACD-44AC-87B0-B88FD2FA5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0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C45D63-ACE7-472F-8C82-D9FEA0625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A212AB-7790-4ACE-B8F2-F1101A629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28CFD-1B41-4220-9259-DE04E817CC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81D74-0584-4E08-849A-984E4570D4AA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D1A9D-2B7B-411A-A2D8-DACAB80BE2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94C30-B122-46CF-8407-CA0559E342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06777-3ACD-44AC-87B0-B88FD2FA5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94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iberty-academy.org/" TargetMode="External"/><Relationship Id="rId5" Type="http://schemas.openxmlformats.org/officeDocument/2006/relationships/hyperlink" Target="https://www.short-story.net/read/12944/amanita/" TargetMode="External"/><Relationship Id="rId4" Type="http://schemas.openxmlformats.org/officeDocument/2006/relationships/hyperlink" Target="https://liberty-academy.org/teens-adults/amanita/docs/Amanita-Dan_Fournier-Second_Edition-2020-11-22.pdf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mysticwayfarer.com/mystic-lorna-byrn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BC291E-BF53-4BB8-B0C6-B3DD5C40F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484" y="5100264"/>
            <a:ext cx="9144000" cy="1380546"/>
          </a:xfrm>
        </p:spPr>
        <p:txBody>
          <a:bodyPr>
            <a:normAutofit lnSpcReduction="10000"/>
          </a:bodyPr>
          <a:lstStyle/>
          <a:p>
            <a:r>
              <a:rPr lang="en-US" sz="4400" dirty="0">
                <a:solidFill>
                  <a:schemeClr val="bg1">
                    <a:lumMod val="95000"/>
                  </a:schemeClr>
                </a:solidFill>
              </a:rPr>
              <a:t>Chapter 7 – The Renewal</a:t>
            </a:r>
          </a:p>
          <a:p>
            <a:r>
              <a:rPr lang="en-US" sz="4400" dirty="0">
                <a:solidFill>
                  <a:schemeClr val="bg1">
                    <a:lumMod val="95000"/>
                  </a:schemeClr>
                </a:solidFill>
              </a:rPr>
              <a:t>Part 1</a:t>
            </a:r>
          </a:p>
          <a:p>
            <a:endParaRPr lang="en-US" sz="4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256291-6F91-4649-B037-BDEB51C57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781" y="146766"/>
            <a:ext cx="3284438" cy="45182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F4745A-3181-4B85-9648-5CC23DD88394}"/>
              </a:ext>
            </a:extLst>
          </p:cNvPr>
          <p:cNvSpPr txBox="1"/>
          <p:nvPr/>
        </p:nvSpPr>
        <p:spPr>
          <a:xfrm>
            <a:off x="8551901" y="419050"/>
            <a:ext cx="3251199" cy="15696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  <a:hlinkClick r:id="rId4"/>
              </a:rPr>
              <a:t>Download the Amanita eBook</a:t>
            </a:r>
            <a:r>
              <a:rPr lang="en-US" sz="2400" dirty="0">
                <a:solidFill>
                  <a:schemeClr val="bg1"/>
                </a:solidFill>
              </a:rPr>
              <a:t> (PDF)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Or </a:t>
            </a:r>
            <a:r>
              <a:rPr lang="en-US" sz="2400" dirty="0">
                <a:solidFill>
                  <a:schemeClr val="bg1"/>
                </a:solidFill>
                <a:hlinkClick r:id="rId5"/>
              </a:rPr>
              <a:t>Read it Online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hlinkClick r:id="rId6"/>
            <a:extLst>
              <a:ext uri="{FF2B5EF4-FFF2-40B4-BE49-F238E27FC236}">
                <a16:creationId xmlns:a16="http://schemas.microsoft.com/office/drawing/2014/main" id="{2E445345-F8AA-475B-A8A0-D4B979EC82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19" y="175180"/>
            <a:ext cx="3251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79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EFB34F-4881-4CB3-98EC-578B68B607D8}"/>
              </a:ext>
            </a:extLst>
          </p:cNvPr>
          <p:cNvSpPr txBox="1"/>
          <p:nvPr/>
        </p:nvSpPr>
        <p:spPr>
          <a:xfrm>
            <a:off x="2060121" y="78293"/>
            <a:ext cx="7810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Themes – </a:t>
            </a:r>
            <a:r>
              <a:rPr lang="en-US" sz="4400" b="1" dirty="0">
                <a:solidFill>
                  <a:srgbClr val="FFFF00"/>
                </a:solidFill>
              </a:rPr>
              <a:t>Angels</a:t>
            </a:r>
            <a:r>
              <a:rPr lang="en-US" sz="4400" dirty="0">
                <a:solidFill>
                  <a:srgbClr val="FFFF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7D7314-8B5D-489D-A820-74F45DB7CB56}"/>
              </a:ext>
            </a:extLst>
          </p:cNvPr>
          <p:cNvSpPr txBox="1"/>
          <p:nvPr/>
        </p:nvSpPr>
        <p:spPr>
          <a:xfrm>
            <a:off x="367393" y="847734"/>
            <a:ext cx="116939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</a:rPr>
              <a:t>Though there are many types of angels, here are three that are commonly recognized: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9F35F6-5080-44AD-B9CB-107457E56DB9}"/>
              </a:ext>
            </a:extLst>
          </p:cNvPr>
          <p:cNvSpPr txBox="1"/>
          <p:nvPr/>
        </p:nvSpPr>
        <p:spPr>
          <a:xfrm>
            <a:off x="372667" y="2196069"/>
            <a:ext cx="7758408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FFFF00"/>
                </a:solidFill>
              </a:rPr>
              <a:t>Guardian Angels - </a:t>
            </a:r>
            <a:r>
              <a:rPr 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Traditional Catholic Prayer to one’s Guardian Angel</a:t>
            </a:r>
            <a:r>
              <a:rPr lang="en-US" sz="2800" b="1" dirty="0">
                <a:solidFill>
                  <a:schemeClr val="bg1"/>
                </a:solidFill>
              </a:rPr>
              <a:t>: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br>
              <a:rPr lang="en-US" sz="2400" dirty="0">
                <a:solidFill>
                  <a:schemeClr val="bg1"/>
                </a:solidFill>
              </a:rPr>
            </a:b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5B7636-A41E-4C6D-90D9-B1B1800B7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533" y="1801841"/>
            <a:ext cx="2493380" cy="36933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609B30-9D43-42A8-A5D5-AAD95B8801CA}"/>
              </a:ext>
            </a:extLst>
          </p:cNvPr>
          <p:cNvSpPr txBox="1"/>
          <p:nvPr/>
        </p:nvSpPr>
        <p:spPr>
          <a:xfrm>
            <a:off x="1685925" y="3429000"/>
            <a:ext cx="64451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Angel of God, my guardian dear</a:t>
            </a:r>
            <a:br>
              <a:rPr lang="en-US" sz="3000" dirty="0">
                <a:solidFill>
                  <a:schemeClr val="bg1"/>
                </a:solidFill>
              </a:rPr>
            </a:br>
            <a:r>
              <a:rPr lang="en-US" sz="3000" dirty="0">
                <a:solidFill>
                  <a:schemeClr val="bg1"/>
                </a:solidFill>
              </a:rPr>
              <a:t>to whom God’s love commits me here.</a:t>
            </a:r>
            <a:br>
              <a:rPr lang="en-US" sz="3000" dirty="0">
                <a:solidFill>
                  <a:schemeClr val="bg1"/>
                </a:solidFill>
              </a:rPr>
            </a:br>
            <a:r>
              <a:rPr lang="en-US" sz="3000" dirty="0">
                <a:solidFill>
                  <a:schemeClr val="bg1"/>
                </a:solidFill>
              </a:rPr>
              <a:t>Ever this day/night be at my side</a:t>
            </a:r>
            <a:br>
              <a:rPr lang="en-US" sz="3000" dirty="0">
                <a:solidFill>
                  <a:schemeClr val="bg1"/>
                </a:solidFill>
              </a:rPr>
            </a:br>
            <a:r>
              <a:rPr lang="en-US" sz="3000" dirty="0">
                <a:solidFill>
                  <a:schemeClr val="bg1"/>
                </a:solidFill>
              </a:rPr>
              <a:t>to light, to guard, to rule and guide.</a:t>
            </a:r>
            <a:br>
              <a:rPr lang="en-US" sz="3000" dirty="0">
                <a:solidFill>
                  <a:schemeClr val="bg1"/>
                </a:solidFill>
              </a:rPr>
            </a:br>
            <a:r>
              <a:rPr lang="en-US" sz="3000" dirty="0">
                <a:solidFill>
                  <a:schemeClr val="bg1"/>
                </a:solidFill>
              </a:rPr>
              <a:t>Amen.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59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EFB34F-4881-4CB3-98EC-578B68B607D8}"/>
              </a:ext>
            </a:extLst>
          </p:cNvPr>
          <p:cNvSpPr txBox="1"/>
          <p:nvPr/>
        </p:nvSpPr>
        <p:spPr>
          <a:xfrm>
            <a:off x="2060121" y="78293"/>
            <a:ext cx="7810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Themes – </a:t>
            </a:r>
            <a:r>
              <a:rPr lang="en-US" sz="4400" b="1" dirty="0">
                <a:solidFill>
                  <a:srgbClr val="FFFF00"/>
                </a:solidFill>
              </a:rPr>
              <a:t>Angels</a:t>
            </a:r>
            <a:r>
              <a:rPr lang="en-US" sz="4400" dirty="0">
                <a:solidFill>
                  <a:srgbClr val="FFFF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7D7314-8B5D-489D-A820-74F45DB7CB56}"/>
              </a:ext>
            </a:extLst>
          </p:cNvPr>
          <p:cNvSpPr txBox="1"/>
          <p:nvPr/>
        </p:nvSpPr>
        <p:spPr>
          <a:xfrm>
            <a:off x="367393" y="847734"/>
            <a:ext cx="116939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</a:rPr>
              <a:t>Though there are many types of angels, here are three that are commonly recognized: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9F35F6-5080-44AD-B9CB-107457E56DB9}"/>
              </a:ext>
            </a:extLst>
          </p:cNvPr>
          <p:cNvSpPr txBox="1"/>
          <p:nvPr/>
        </p:nvSpPr>
        <p:spPr>
          <a:xfrm>
            <a:off x="372667" y="2164547"/>
            <a:ext cx="718201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2"/>
            </a:pPr>
            <a:r>
              <a:rPr lang="en-US" sz="2800" b="1" dirty="0">
                <a:solidFill>
                  <a:srgbClr val="FFFF00"/>
                </a:solidFill>
              </a:rPr>
              <a:t>Fallen Angels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 fallen angel is an angel that has disobeyed God, is banished from heaven, and punished to become a demon – a lesser, evil spirit.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Since all spirits are </a:t>
            </a:r>
            <a:r>
              <a:rPr lang="en-US" sz="2400" i="1" dirty="0">
                <a:solidFill>
                  <a:schemeClr val="bg1"/>
                </a:solidFill>
              </a:rPr>
              <a:t>eternal</a:t>
            </a:r>
            <a:r>
              <a:rPr lang="en-US" sz="2400" dirty="0">
                <a:solidFill>
                  <a:schemeClr val="bg1"/>
                </a:solidFill>
              </a:rPr>
              <a:t>, they cannot be destroyed; thusly, a demon will continue to exist in hell, but may still sometimes intervene in the physical world.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DCF4BF-5563-436C-90B5-5AF80B8BD3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937" y="1453191"/>
            <a:ext cx="3926545" cy="532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EFB34F-4881-4CB3-98EC-578B68B607D8}"/>
              </a:ext>
            </a:extLst>
          </p:cNvPr>
          <p:cNvSpPr txBox="1"/>
          <p:nvPr/>
        </p:nvSpPr>
        <p:spPr>
          <a:xfrm>
            <a:off x="141515" y="78293"/>
            <a:ext cx="8556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Themes – </a:t>
            </a:r>
            <a:r>
              <a:rPr lang="en-US" sz="4400" b="1" dirty="0">
                <a:solidFill>
                  <a:srgbClr val="FFFF00"/>
                </a:solidFill>
              </a:rPr>
              <a:t>Angels</a:t>
            </a:r>
            <a:r>
              <a:rPr lang="en-US" sz="4400" dirty="0">
                <a:solidFill>
                  <a:srgbClr val="FFFF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9F35F6-5080-44AD-B9CB-107457E56DB9}"/>
              </a:ext>
            </a:extLst>
          </p:cNvPr>
          <p:cNvSpPr txBox="1"/>
          <p:nvPr/>
        </p:nvSpPr>
        <p:spPr>
          <a:xfrm>
            <a:off x="356507" y="951398"/>
            <a:ext cx="698046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3"/>
            </a:pPr>
            <a:r>
              <a:rPr lang="en-US" sz="2800" b="1" dirty="0">
                <a:solidFill>
                  <a:srgbClr val="FFFF00"/>
                </a:solidFill>
              </a:rPr>
              <a:t>Archangels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An archangel is a </a:t>
            </a:r>
            <a:r>
              <a:rPr lang="en-US" sz="2400" b="1" dirty="0">
                <a:solidFill>
                  <a:schemeClr val="bg1"/>
                </a:solidFill>
              </a:rPr>
              <a:t>higher order angel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The word archangel comes from a Greek word ‘</a:t>
            </a:r>
            <a:r>
              <a:rPr lang="en-US" sz="2400" i="1" dirty="0">
                <a:solidFill>
                  <a:schemeClr val="bg1"/>
                </a:solidFill>
              </a:rPr>
              <a:t>archangelos’ </a:t>
            </a:r>
            <a:r>
              <a:rPr lang="en-US" sz="2400" dirty="0">
                <a:solidFill>
                  <a:schemeClr val="bg1"/>
                </a:solidFill>
              </a:rPr>
              <a:t> meaning ‘chief’ or ‘ruling’ angel;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thusly, an archangel is a ‘chief messenger’.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In a way, archangels are in charge of heaven’s armies (of angels) to </a:t>
            </a:r>
            <a:r>
              <a:rPr lang="en-US" sz="2400" b="1" dirty="0">
                <a:solidFill>
                  <a:schemeClr val="bg1"/>
                </a:solidFill>
              </a:rPr>
              <a:t>battle against demons, evil, and the devil (Satan </a:t>
            </a:r>
            <a:r>
              <a:rPr lang="en-US" sz="2400" dirty="0">
                <a:solidFill>
                  <a:schemeClr val="bg1"/>
                </a:solidFill>
              </a:rPr>
              <a:t>– the leader of demons</a:t>
            </a:r>
            <a:r>
              <a:rPr lang="en-US" sz="2400" b="1" dirty="0">
                <a:solidFill>
                  <a:schemeClr val="bg1"/>
                </a:solidFill>
              </a:rPr>
              <a:t>)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Michael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b="1" dirty="0">
                <a:solidFill>
                  <a:schemeClr val="bg1"/>
                </a:solidFill>
              </a:rPr>
              <a:t>Gabriel</a:t>
            </a:r>
            <a:r>
              <a:rPr lang="en-US" sz="2400" dirty="0">
                <a:solidFill>
                  <a:schemeClr val="bg1"/>
                </a:solidFill>
              </a:rPr>
              <a:t>, and </a:t>
            </a:r>
            <a:r>
              <a:rPr lang="en-US" sz="2400" b="1" dirty="0">
                <a:solidFill>
                  <a:schemeClr val="bg1"/>
                </a:solidFill>
              </a:rPr>
              <a:t>Raphael</a:t>
            </a:r>
            <a:r>
              <a:rPr lang="en-US" sz="2400" dirty="0">
                <a:solidFill>
                  <a:schemeClr val="bg1"/>
                </a:solidFill>
              </a:rPr>
              <a:t> are three commonly referenced archangels in several religions.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47FF97-B0A6-40C1-B96E-F2FB95A59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629" y="0"/>
            <a:ext cx="4060371" cy="68643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E6A8B9-9C90-4FA3-975E-7D1EE2647C75}"/>
              </a:ext>
            </a:extLst>
          </p:cNvPr>
          <p:cNvSpPr txBox="1"/>
          <p:nvPr/>
        </p:nvSpPr>
        <p:spPr>
          <a:xfrm>
            <a:off x="2764972" y="5836445"/>
            <a:ext cx="5366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Painting ‘Saint Michael Vanquishing Satan’ 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artist Raphael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Sanzio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1518</a:t>
            </a:r>
          </a:p>
        </p:txBody>
      </p:sp>
    </p:spTree>
    <p:extLst>
      <p:ext uri="{BB962C8B-B14F-4D97-AF65-F5344CB8AC3E}">
        <p14:creationId xmlns:p14="http://schemas.microsoft.com/office/powerpoint/2010/main" val="284851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EFB34F-4881-4CB3-98EC-578B68B607D8}"/>
              </a:ext>
            </a:extLst>
          </p:cNvPr>
          <p:cNvSpPr txBox="1"/>
          <p:nvPr/>
        </p:nvSpPr>
        <p:spPr>
          <a:xfrm>
            <a:off x="141514" y="78293"/>
            <a:ext cx="81925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Themes – </a:t>
            </a:r>
            <a:r>
              <a:rPr lang="en-US" sz="4400" b="1" dirty="0">
                <a:solidFill>
                  <a:srgbClr val="FFFF00"/>
                </a:solidFill>
              </a:rPr>
              <a:t>Angels</a:t>
            </a:r>
            <a:r>
              <a:rPr lang="en-US" sz="4400" dirty="0">
                <a:solidFill>
                  <a:srgbClr val="FFFF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9F35F6-5080-44AD-B9CB-107457E56DB9}"/>
              </a:ext>
            </a:extLst>
          </p:cNvPr>
          <p:cNvSpPr txBox="1"/>
          <p:nvPr/>
        </p:nvSpPr>
        <p:spPr>
          <a:xfrm>
            <a:off x="356507" y="951398"/>
            <a:ext cx="66843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3"/>
            </a:pPr>
            <a:r>
              <a:rPr lang="en-US" sz="2800" b="1" dirty="0">
                <a:solidFill>
                  <a:srgbClr val="FFFF00"/>
                </a:solidFill>
              </a:rPr>
              <a:t>Archangels - </a:t>
            </a:r>
            <a:r>
              <a:rPr 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Prayer to Michael for his protection</a:t>
            </a:r>
            <a:r>
              <a:rPr lang="en-US" sz="2800" b="1" dirty="0">
                <a:solidFill>
                  <a:schemeClr val="bg1"/>
                </a:solidFill>
              </a:rPr>
              <a:t>: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6F8BA2-8E6B-4468-AE87-615C3ABCED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103" y="83109"/>
            <a:ext cx="3596609" cy="64827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0983E0-BE21-4183-B244-EB7389230320}"/>
              </a:ext>
            </a:extLst>
          </p:cNvPr>
          <p:cNvSpPr txBox="1"/>
          <p:nvPr/>
        </p:nvSpPr>
        <p:spPr>
          <a:xfrm>
            <a:off x="356507" y="2146982"/>
            <a:ext cx="791609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Dearest Archangel Michael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please surround me with your blue light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and keep me safe and protected now and always.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Please cut away all my fears with your sword of truth.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Please help me to be brave and courageous,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instill me with strength and stay by my side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through all of life’s battles and storms.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Thank you for hearing my prayers.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Amen.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675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EFB34F-4881-4CB3-98EC-578B68B607D8}"/>
              </a:ext>
            </a:extLst>
          </p:cNvPr>
          <p:cNvSpPr txBox="1"/>
          <p:nvPr/>
        </p:nvSpPr>
        <p:spPr>
          <a:xfrm>
            <a:off x="2190750" y="69789"/>
            <a:ext cx="7810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Themes – </a:t>
            </a:r>
            <a:r>
              <a:rPr lang="en-US" sz="4400" b="1" dirty="0">
                <a:solidFill>
                  <a:srgbClr val="FFFF00"/>
                </a:solidFill>
              </a:rPr>
              <a:t>Angels</a:t>
            </a:r>
            <a:r>
              <a:rPr lang="en-US" sz="4400" dirty="0">
                <a:solidFill>
                  <a:srgbClr val="FFFF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7D7314-8B5D-489D-A820-74F45DB7CB56}"/>
              </a:ext>
            </a:extLst>
          </p:cNvPr>
          <p:cNvSpPr txBox="1"/>
          <p:nvPr/>
        </p:nvSpPr>
        <p:spPr>
          <a:xfrm>
            <a:off x="342379" y="573267"/>
            <a:ext cx="107689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FFFF00"/>
                </a:solidFill>
              </a:rPr>
              <a:t>QUESTIONS: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Do you think angels are real? Why or why not?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Do you think you might have your own guardian angel?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Have you ever been “saved” from a very dangerous situation? 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Can people have a </a:t>
            </a:r>
            <a:r>
              <a:rPr lang="en-US" sz="2800">
                <a:solidFill>
                  <a:schemeClr val="bg1"/>
                </a:solidFill>
              </a:rPr>
              <a:t>guardian angel </a:t>
            </a:r>
            <a:r>
              <a:rPr lang="en-US" sz="2800" dirty="0">
                <a:solidFill>
                  <a:schemeClr val="bg1"/>
                </a:solidFill>
              </a:rPr>
              <a:t>even if they don’t believe in God?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3CB45F-ACC2-4585-A9D2-FCF5C0CDB3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00" t="31714" r="56781" b="48000"/>
          <a:stretch/>
        </p:blipFill>
        <p:spPr>
          <a:xfrm>
            <a:off x="9033510" y="4148655"/>
            <a:ext cx="3158490" cy="19782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4A220A-2F67-4590-BCE9-015C8E26AB2B}"/>
              </a:ext>
            </a:extLst>
          </p:cNvPr>
          <p:cNvSpPr txBox="1"/>
          <p:nvPr/>
        </p:nvSpPr>
        <p:spPr>
          <a:xfrm>
            <a:off x="342379" y="3127812"/>
            <a:ext cx="879565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FFFF00"/>
                </a:solidFill>
              </a:rPr>
              <a:t>Can angels be seen?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A mystic from Ireland named </a:t>
            </a:r>
            <a:r>
              <a:rPr lang="en-US" sz="2600" b="1" dirty="0">
                <a:solidFill>
                  <a:schemeClr val="bg1"/>
                </a:solidFill>
              </a:rPr>
              <a:t>Lorna Byrne </a:t>
            </a:r>
            <a:r>
              <a:rPr lang="en-US" sz="2600" dirty="0">
                <a:solidFill>
                  <a:schemeClr val="bg1"/>
                </a:solidFill>
              </a:rPr>
              <a:t>has claimed the ability to </a:t>
            </a:r>
            <a:r>
              <a:rPr lang="en-US" sz="2600" b="1" dirty="0">
                <a:solidFill>
                  <a:schemeClr val="bg1"/>
                </a:solidFill>
              </a:rPr>
              <a:t>see</a:t>
            </a:r>
            <a:r>
              <a:rPr lang="en-US" sz="2600" dirty="0">
                <a:solidFill>
                  <a:schemeClr val="bg1"/>
                </a:solidFill>
              </a:rPr>
              <a:t> angels starting from her birth.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She often speaks on the subject of angels, including guardian angels, and has written books on them.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FFFF00"/>
                </a:solidFill>
              </a:rPr>
              <a:t>Video</a:t>
            </a:r>
            <a:r>
              <a:rPr lang="en-US" sz="2600" dirty="0">
                <a:solidFill>
                  <a:schemeClr val="bg1"/>
                </a:solidFill>
              </a:rPr>
              <a:t>: In a short interview, she describes the angels she can see every day.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FFFF00"/>
                </a:solidFill>
              </a:rPr>
              <a:t>Read more </a:t>
            </a:r>
            <a:r>
              <a:rPr lang="en-US" sz="2600" dirty="0">
                <a:solidFill>
                  <a:srgbClr val="FFFF00"/>
                </a:solidFill>
              </a:rPr>
              <a:t>about Lorna</a:t>
            </a:r>
            <a:r>
              <a:rPr lang="en-US" sz="2600" dirty="0">
                <a:solidFill>
                  <a:schemeClr val="bg1"/>
                </a:solidFill>
              </a:rPr>
              <a:t> at </a:t>
            </a:r>
            <a:r>
              <a:rPr lang="en-US" sz="2600" i="1" dirty="0">
                <a:solidFill>
                  <a:schemeClr val="bg1"/>
                </a:solidFill>
                <a:hlinkClick r:id="rId4"/>
              </a:rPr>
              <a:t>Mystic Wayfarer</a:t>
            </a:r>
            <a:r>
              <a:rPr lang="en-US" sz="2600" i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114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BC291E-BF53-4BB8-B0C6-B3DD5C40F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5661"/>
            <a:ext cx="9144000" cy="770006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>
                    <a:lumMod val="95000"/>
                  </a:schemeClr>
                </a:solidFill>
              </a:rPr>
              <a:t>Chapter 7 – The Renewal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BBCA07-7B8B-44E6-A301-6CFA603ADED5}"/>
              </a:ext>
            </a:extLst>
          </p:cNvPr>
          <p:cNvSpPr txBox="1"/>
          <p:nvPr/>
        </p:nvSpPr>
        <p:spPr>
          <a:xfrm>
            <a:off x="499917" y="693464"/>
            <a:ext cx="10872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Let’s begin by making sure we know the meaning of some important </a:t>
            </a:r>
            <a:r>
              <a:rPr lang="en-US" sz="2400" b="1" dirty="0">
                <a:solidFill>
                  <a:srgbClr val="FF0000"/>
                </a:solidFill>
              </a:rPr>
              <a:t>key words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from the chapter. Since this chapter has many new words, we will split them into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two parts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for this lesson. Here is the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first part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F25B90-1023-47C0-B0A4-2F37B207283E}"/>
              </a:ext>
            </a:extLst>
          </p:cNvPr>
          <p:cNvSpPr txBox="1"/>
          <p:nvPr/>
        </p:nvSpPr>
        <p:spPr>
          <a:xfrm>
            <a:off x="256075" y="1766664"/>
            <a:ext cx="303656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600" u="sng" dirty="0">
                <a:solidFill>
                  <a:srgbClr val="FF0000"/>
                </a:solidFill>
              </a:rPr>
              <a:t>Page 24: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95000"/>
                  </a:schemeClr>
                </a:solidFill>
              </a:rPr>
              <a:t>exhausted (adj.)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95000"/>
                  </a:schemeClr>
                </a:solidFill>
              </a:rPr>
              <a:t>cot (n)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95000"/>
                  </a:schemeClr>
                </a:solidFill>
              </a:rPr>
              <a:t>moan (v)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95000"/>
                  </a:schemeClr>
                </a:solidFill>
              </a:rPr>
              <a:t>exhale (v)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95000"/>
                  </a:schemeClr>
                </a:solidFill>
              </a:rPr>
              <a:t>sigh (n)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95000"/>
                  </a:schemeClr>
                </a:solidFill>
              </a:rPr>
              <a:t>eerily (adv.)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95000"/>
                  </a:schemeClr>
                </a:solidFill>
              </a:rPr>
              <a:t>bizarre (adj.)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95000"/>
                  </a:schemeClr>
                </a:solidFill>
              </a:rPr>
              <a:t>odd (adj.)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95000"/>
                  </a:schemeClr>
                </a:solidFill>
              </a:rPr>
              <a:t>being (n)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95000"/>
                  </a:schemeClr>
                </a:solidFill>
              </a:rPr>
              <a:t>angelic (adj.)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95000"/>
                  </a:schemeClr>
                </a:solidFill>
              </a:rPr>
              <a:t>glimmer (v)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95000"/>
                  </a:schemeClr>
                </a:solidFill>
              </a:rPr>
              <a:t>ray (n)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95000"/>
                  </a:schemeClr>
                </a:solidFill>
              </a:rPr>
              <a:t>blissful (adj.)</a:t>
            </a:r>
          </a:p>
          <a:p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AC410D-10AE-44F5-8503-7AE56A8C8D7C}"/>
              </a:ext>
            </a:extLst>
          </p:cNvPr>
          <p:cNvSpPr txBox="1"/>
          <p:nvPr/>
        </p:nvSpPr>
        <p:spPr>
          <a:xfrm>
            <a:off x="5749613" y="1418525"/>
            <a:ext cx="300273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600" u="sng" dirty="0">
                <a:solidFill>
                  <a:srgbClr val="FF0000"/>
                </a:solidFill>
              </a:rPr>
              <a:t>Page 25: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creator (n)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protector (n)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shake (v)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worryingly (adv.)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pensive (adj.)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dormant (adj.)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nutrition (n)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porridge (n)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elevated (adj.)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hollow-out (ph. v)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pliable (adj.)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channel (v)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hitch (n)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9AFEEC-1FD9-4017-9710-D7ECAA066DA3}"/>
              </a:ext>
            </a:extLst>
          </p:cNvPr>
          <p:cNvSpPr txBox="1"/>
          <p:nvPr/>
        </p:nvSpPr>
        <p:spPr>
          <a:xfrm>
            <a:off x="8655516" y="1418525"/>
            <a:ext cx="303656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600" u="sng" dirty="0">
                <a:solidFill>
                  <a:srgbClr val="FF0000"/>
                </a:solidFill>
              </a:rPr>
              <a:t>Page 25 (cont’d):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dusk (n)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gaze (v)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surreal (adj.)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spectacle (n)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perch (v)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CACC22-EF88-48C4-9ED9-359FAC59A132}"/>
              </a:ext>
            </a:extLst>
          </p:cNvPr>
          <p:cNvSpPr txBox="1"/>
          <p:nvPr/>
        </p:nvSpPr>
        <p:spPr>
          <a:xfrm>
            <a:off x="8655516" y="3882523"/>
            <a:ext cx="255380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600" u="sng" dirty="0">
                <a:solidFill>
                  <a:srgbClr val="FF0000"/>
                </a:solidFill>
              </a:rPr>
              <a:t>Page 26: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peak (n)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afar (adv.)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subtle (adj.)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adjacent (adj.)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lunge (v)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leap (v)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15DB59-6741-4FE0-8A86-8B55E4EF29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2"/>
          <a:stretch/>
        </p:blipFill>
        <p:spPr>
          <a:xfrm>
            <a:off x="2724950" y="2789923"/>
            <a:ext cx="2463800" cy="282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89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BC291E-BF53-4BB8-B0C6-B3DD5C40F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5661"/>
            <a:ext cx="9144000" cy="770006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>
                    <a:lumMod val="95000"/>
                  </a:schemeClr>
                </a:solidFill>
              </a:rPr>
              <a:t>Chapter 7 – The Renewal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BBCA07-7B8B-44E6-A301-6CFA603ADED5}"/>
              </a:ext>
            </a:extLst>
          </p:cNvPr>
          <p:cNvSpPr txBox="1"/>
          <p:nvPr/>
        </p:nvSpPr>
        <p:spPr>
          <a:xfrm>
            <a:off x="599768" y="935667"/>
            <a:ext cx="1006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Let’s begin by making sure we know the meaning of some important </a:t>
            </a:r>
            <a:r>
              <a:rPr lang="en-US" sz="2400" b="1" dirty="0">
                <a:solidFill>
                  <a:srgbClr val="FF0000"/>
                </a:solidFill>
              </a:rPr>
              <a:t>key words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from the chapter. Since this chapter has many new words, we will split them into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two parts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for this lesson. Here is the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first part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867C41-C0A0-4A7D-8D77-A55A824540DA}"/>
              </a:ext>
            </a:extLst>
          </p:cNvPr>
          <p:cNvSpPr txBox="1"/>
          <p:nvPr/>
        </p:nvSpPr>
        <p:spPr>
          <a:xfrm>
            <a:off x="599768" y="2135996"/>
            <a:ext cx="3036567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600" u="sng" dirty="0">
                <a:solidFill>
                  <a:srgbClr val="FF0000"/>
                </a:solidFill>
              </a:rPr>
              <a:t>Page 26 (cont’d):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pursuit (n)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opportune (adj.)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rapid (adj.)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glide (v)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swerve (v)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futile (adj.)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swiftly (adj.)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grasp (v)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claw (n)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propel  (v)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239612-C434-4451-81C7-0946098ADB6F}"/>
              </a:ext>
            </a:extLst>
          </p:cNvPr>
          <p:cNvSpPr txBox="1"/>
          <p:nvPr/>
        </p:nvSpPr>
        <p:spPr>
          <a:xfrm>
            <a:off x="4115600" y="2135996"/>
            <a:ext cx="303656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600" u="sng" dirty="0">
                <a:solidFill>
                  <a:srgbClr val="FF0000"/>
                </a:solidFill>
              </a:rPr>
              <a:t>Page 26 (cont’d):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majestic (adj.)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heaven (n)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ascend (v)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depose (v)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inanimate (adj.)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bow (n)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FF16F7-B8CC-488C-B2F5-0D937265FF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774" y="1904745"/>
            <a:ext cx="3036567" cy="484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17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BC291E-BF53-4BB8-B0C6-B3DD5C40F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5661"/>
            <a:ext cx="9144000" cy="770006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>
                    <a:lumMod val="95000"/>
                  </a:schemeClr>
                </a:solidFill>
              </a:rPr>
              <a:t>Chapter 7 – The Renewal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0764FC-0660-40E6-85B8-E1A77154568C}"/>
              </a:ext>
            </a:extLst>
          </p:cNvPr>
          <p:cNvSpPr txBox="1"/>
          <p:nvPr/>
        </p:nvSpPr>
        <p:spPr>
          <a:xfrm>
            <a:off x="400050" y="1658175"/>
            <a:ext cx="1111737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</a:rPr>
              <a:t>Let’s explore the following </a:t>
            </a:r>
            <a:r>
              <a:rPr lang="en-US" sz="2800" b="1" dirty="0">
                <a:solidFill>
                  <a:srgbClr val="FBD679"/>
                </a:solidFill>
              </a:rPr>
              <a:t>themes</a:t>
            </a:r>
            <a:r>
              <a:rPr lang="en-US" sz="2800" dirty="0">
                <a:solidFill>
                  <a:schemeClr val="bg1"/>
                </a:solidFill>
              </a:rPr>
              <a:t> &amp; </a:t>
            </a:r>
            <a:r>
              <a:rPr lang="en-US" sz="2800" b="1" dirty="0">
                <a:solidFill>
                  <a:srgbClr val="FBD679"/>
                </a:solidFill>
              </a:rPr>
              <a:t>subjects</a:t>
            </a:r>
            <a:r>
              <a:rPr lang="en-US" sz="2800" dirty="0">
                <a:solidFill>
                  <a:schemeClr val="bg1"/>
                </a:solidFill>
              </a:rPr>
              <a:t> from this chapter.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For Part 1 we will look at: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BD679"/>
                </a:solidFill>
              </a:rPr>
              <a:t>Dreams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BD679"/>
                </a:solidFill>
              </a:rPr>
              <a:t>Angels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</a:rPr>
              <a:t>In Part 2 we will continue with: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BD679"/>
                </a:solidFill>
              </a:rPr>
              <a:t>The Future, Predicting the Future 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Story Resolution &amp; Discussion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EFB34F-4881-4CB3-98EC-578B68B607D8}"/>
              </a:ext>
            </a:extLst>
          </p:cNvPr>
          <p:cNvSpPr txBox="1"/>
          <p:nvPr/>
        </p:nvSpPr>
        <p:spPr>
          <a:xfrm>
            <a:off x="2190750" y="785864"/>
            <a:ext cx="7810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BD679"/>
                </a:solidFill>
              </a:rPr>
              <a:t>Themes</a:t>
            </a:r>
            <a:r>
              <a:rPr lang="en-US" sz="4400" dirty="0">
                <a:solidFill>
                  <a:srgbClr val="FFFF00"/>
                </a:solidFill>
              </a:rPr>
              <a:t> </a:t>
            </a:r>
            <a:r>
              <a:rPr lang="en-US" sz="4400" dirty="0">
                <a:solidFill>
                  <a:srgbClr val="FBD679"/>
                </a:solidFill>
              </a:rPr>
              <a:t>&amp; Subjects </a:t>
            </a:r>
          </a:p>
        </p:txBody>
      </p:sp>
    </p:spTree>
    <p:extLst>
      <p:ext uri="{BB962C8B-B14F-4D97-AF65-F5344CB8AC3E}">
        <p14:creationId xmlns:p14="http://schemas.microsoft.com/office/powerpoint/2010/main" val="2308688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BC291E-BF53-4BB8-B0C6-B3DD5C40F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129" y="382901"/>
            <a:ext cx="9144000" cy="770006"/>
          </a:xfrm>
        </p:spPr>
        <p:txBody>
          <a:bodyPr>
            <a:normAutofit/>
          </a:bodyPr>
          <a:lstStyle/>
          <a:p>
            <a:pPr algn="l"/>
            <a:r>
              <a:rPr lang="en-US" sz="4400" dirty="0">
                <a:solidFill>
                  <a:schemeClr val="bg1">
                    <a:lumMod val="95000"/>
                  </a:schemeClr>
                </a:solidFill>
              </a:rPr>
              <a:t>Chapter 7 – The Renewal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EFB34F-4881-4CB3-98EC-578B68B607D8}"/>
              </a:ext>
            </a:extLst>
          </p:cNvPr>
          <p:cNvSpPr txBox="1"/>
          <p:nvPr/>
        </p:nvSpPr>
        <p:spPr>
          <a:xfrm>
            <a:off x="1160976" y="910868"/>
            <a:ext cx="45910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Themes – </a:t>
            </a:r>
            <a:r>
              <a:rPr lang="en-US" sz="4400" b="1" dirty="0">
                <a:solidFill>
                  <a:srgbClr val="FFCC99"/>
                </a:solidFill>
              </a:rPr>
              <a:t>Dreams</a:t>
            </a:r>
            <a:r>
              <a:rPr lang="en-US" sz="4400" dirty="0">
                <a:solidFill>
                  <a:srgbClr val="FFFF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A9F145-8868-4E42-A303-FD34664F97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5" b="4612"/>
          <a:stretch/>
        </p:blipFill>
        <p:spPr>
          <a:xfrm>
            <a:off x="6953427" y="240508"/>
            <a:ext cx="4901117" cy="31884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069EFE-C9CF-4868-8DE6-7A3F496FE456}"/>
              </a:ext>
            </a:extLst>
          </p:cNvPr>
          <p:cNvSpPr txBox="1"/>
          <p:nvPr/>
        </p:nvSpPr>
        <p:spPr>
          <a:xfrm>
            <a:off x="386871" y="1712292"/>
            <a:ext cx="10730307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b="1" dirty="0">
                <a:solidFill>
                  <a:schemeClr val="bg1"/>
                </a:solidFill>
              </a:rPr>
              <a:t>DISCUSSION QUESTIONS:</a:t>
            </a:r>
          </a:p>
          <a:p>
            <a:pPr marL="457200" indent="-4572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Do you remember your dreams?</a:t>
            </a:r>
          </a:p>
          <a:p>
            <a:pPr marL="457200" indent="-4572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What did you dream about lately?</a:t>
            </a:r>
          </a:p>
          <a:p>
            <a:pPr marL="457200" indent="-4572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Do you sometimes get nightmares</a:t>
            </a:r>
            <a:r>
              <a:rPr lang="en-US" altLang="zh-CN" sz="2800" dirty="0">
                <a:solidFill>
                  <a:schemeClr val="bg1"/>
                </a:solidFill>
              </a:rPr>
              <a:t>?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Have any of your dreams ever come true?</a:t>
            </a:r>
          </a:p>
          <a:p>
            <a:pPr marL="457200" indent="-4572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Did you ever have the same dream more than once?</a:t>
            </a:r>
          </a:p>
          <a:p>
            <a:pPr marL="457200" indent="-4572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Can we have the sensations of touch, taste, and smell in dreams?</a:t>
            </a:r>
          </a:p>
          <a:p>
            <a:pPr marL="457200" indent="-4572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Reading: </a:t>
            </a:r>
            <a:r>
              <a:rPr lang="en-US" sz="2800" b="1" dirty="0">
                <a:solidFill>
                  <a:srgbClr val="FFCC99"/>
                </a:solidFill>
              </a:rPr>
              <a:t>Different Types of Dreams</a:t>
            </a:r>
          </a:p>
          <a:p>
            <a:pPr marL="457200" indent="-4572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Why do we dream? </a:t>
            </a:r>
            <a:r>
              <a:rPr lang="en-US" sz="2400" dirty="0">
                <a:solidFill>
                  <a:schemeClr val="bg1"/>
                </a:solidFill>
              </a:rPr>
              <a:t>Can you think of 3 possible reasons?</a:t>
            </a:r>
            <a:endParaRPr lang="en-US" sz="2800" dirty="0">
              <a:solidFill>
                <a:schemeClr val="bg1"/>
              </a:solidFill>
            </a:endParaRPr>
          </a:p>
          <a:p>
            <a:pPr marL="914400" lvl="1" indent="-4572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CC99"/>
                </a:solidFill>
              </a:rPr>
              <a:t>Video: </a:t>
            </a:r>
            <a:r>
              <a:rPr lang="en-US" sz="2400" b="1" dirty="0">
                <a:solidFill>
                  <a:srgbClr val="FF0000"/>
                </a:solidFill>
              </a:rPr>
              <a:t>TED-Ed – Why do We dream?</a:t>
            </a:r>
          </a:p>
          <a:p>
            <a:pPr marL="914400" lvl="1" indent="-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A5DA5D-306F-45F4-A509-26E9A11BA3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47" t="5583" r="11175" b="13281"/>
          <a:stretch/>
        </p:blipFill>
        <p:spPr>
          <a:xfrm rot="712279">
            <a:off x="9110349" y="5345758"/>
            <a:ext cx="2071975" cy="122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4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BC291E-BF53-4BB8-B0C6-B3DD5C40F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287" y="439221"/>
            <a:ext cx="9144000" cy="770006"/>
          </a:xfrm>
        </p:spPr>
        <p:txBody>
          <a:bodyPr>
            <a:normAutofit/>
          </a:bodyPr>
          <a:lstStyle/>
          <a:p>
            <a:pPr algn="l"/>
            <a:r>
              <a:rPr lang="en-US" sz="4400" dirty="0">
                <a:solidFill>
                  <a:schemeClr val="bg1">
                    <a:lumMod val="95000"/>
                  </a:schemeClr>
                </a:solidFill>
              </a:rPr>
              <a:t>Chapter 7 – The Renewal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0764FC-0660-40E6-85B8-E1A77154568C}"/>
              </a:ext>
            </a:extLst>
          </p:cNvPr>
          <p:cNvSpPr txBox="1"/>
          <p:nvPr/>
        </p:nvSpPr>
        <p:spPr>
          <a:xfrm>
            <a:off x="410936" y="3853240"/>
            <a:ext cx="1111737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FFCC99"/>
                </a:solidFill>
              </a:rPr>
              <a:t>Climbing on a cliff with an angelic being at her side (p. 24)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What ‘being’ may have been at her side?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What did the being mean when it said to Amanita: “</a:t>
            </a:r>
            <a:r>
              <a:rPr lang="en-US" sz="2400" i="1" dirty="0">
                <a:solidFill>
                  <a:schemeClr val="bg1"/>
                </a:solidFill>
              </a:rPr>
              <a:t>You have nothing to worry about. Ever. For, your creator and protector is, and always has been, within you.” </a:t>
            </a:r>
            <a:r>
              <a:rPr lang="en-US" sz="24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EFB34F-4881-4CB3-98EC-578B68B607D8}"/>
              </a:ext>
            </a:extLst>
          </p:cNvPr>
          <p:cNvSpPr txBox="1"/>
          <p:nvPr/>
        </p:nvSpPr>
        <p:spPr>
          <a:xfrm>
            <a:off x="1189265" y="1219656"/>
            <a:ext cx="45910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Themes – </a:t>
            </a:r>
            <a:r>
              <a:rPr lang="en-US" sz="4400" b="1" dirty="0">
                <a:solidFill>
                  <a:srgbClr val="FFCC99"/>
                </a:solidFill>
              </a:rPr>
              <a:t>Dreams</a:t>
            </a:r>
            <a:r>
              <a:rPr lang="en-US" sz="4400" dirty="0">
                <a:solidFill>
                  <a:srgbClr val="FFFF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A9F145-8868-4E42-A303-FD34664F97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5" b="4612"/>
          <a:stretch/>
        </p:blipFill>
        <p:spPr>
          <a:xfrm>
            <a:off x="6953427" y="240508"/>
            <a:ext cx="4901117" cy="31884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069EFE-C9CF-4868-8DE6-7A3F496FE456}"/>
              </a:ext>
            </a:extLst>
          </p:cNvPr>
          <p:cNvSpPr txBox="1"/>
          <p:nvPr/>
        </p:nvSpPr>
        <p:spPr>
          <a:xfrm>
            <a:off x="410936" y="2065320"/>
            <a:ext cx="65424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</a:rPr>
              <a:t>In chapter 7, Amanita has </a:t>
            </a:r>
            <a:r>
              <a:rPr lang="en-US" sz="2800" b="1" dirty="0">
                <a:solidFill>
                  <a:schemeClr val="bg1"/>
                </a:solidFill>
              </a:rPr>
              <a:t>three vivid dreams</a:t>
            </a:r>
            <a:r>
              <a:rPr lang="en-US" sz="2800" dirty="0">
                <a:solidFill>
                  <a:schemeClr val="bg1"/>
                </a:solidFill>
              </a:rPr>
              <a:t>. Let’s explore their </a:t>
            </a:r>
            <a:r>
              <a:rPr lang="en-US" sz="2800" b="1" dirty="0">
                <a:solidFill>
                  <a:schemeClr val="bg1"/>
                </a:solidFill>
              </a:rPr>
              <a:t>contents</a:t>
            </a:r>
            <a:r>
              <a:rPr lang="en-US" sz="2800" dirty="0">
                <a:solidFill>
                  <a:schemeClr val="bg1"/>
                </a:solidFill>
              </a:rPr>
              <a:t> to extract their </a:t>
            </a:r>
            <a:r>
              <a:rPr lang="en-US" sz="2800" b="1" dirty="0">
                <a:solidFill>
                  <a:schemeClr val="bg1"/>
                </a:solidFill>
              </a:rPr>
              <a:t>deeper meanings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6442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BC291E-BF53-4BB8-B0C6-B3DD5C40F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5661"/>
            <a:ext cx="9144000" cy="770006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>
                    <a:lumMod val="95000"/>
                  </a:schemeClr>
                </a:solidFill>
              </a:rPr>
              <a:t>Chapter 7 – The Renewal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0764FC-0660-40E6-85B8-E1A77154568C}"/>
              </a:ext>
            </a:extLst>
          </p:cNvPr>
          <p:cNvSpPr txBox="1"/>
          <p:nvPr/>
        </p:nvSpPr>
        <p:spPr>
          <a:xfrm>
            <a:off x="432707" y="1717098"/>
            <a:ext cx="11117374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2"/>
            </a:pPr>
            <a:r>
              <a:rPr lang="en-US" sz="2800" b="1" dirty="0">
                <a:solidFill>
                  <a:srgbClr val="FFCC99"/>
                </a:solidFill>
              </a:rPr>
              <a:t>Dream of being an eagle capturing the boar (pp. 25-6)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How had Amanita’s senses and capabilities changed now that she was an eagle?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Why didn’t she kill the boar, but rather chose to depose the beast at the mouth of the cave?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800" dirty="0">
              <a:solidFill>
                <a:srgbClr val="FFFF00"/>
              </a:solidFill>
            </a:endParaRPr>
          </a:p>
          <a:p>
            <a:pPr marL="514350" indent="-514350"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3"/>
            </a:pPr>
            <a:r>
              <a:rPr lang="en-US" sz="2800" b="1" dirty="0">
                <a:solidFill>
                  <a:srgbClr val="FFCC99"/>
                </a:solidFill>
              </a:rPr>
              <a:t>Dream of Amanita with her daughter in the garden (pp. 27-8)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In your own words, </a:t>
            </a:r>
            <a:r>
              <a:rPr lang="en-US" sz="2400" b="1" dirty="0">
                <a:solidFill>
                  <a:schemeClr val="bg1"/>
                </a:solidFill>
              </a:rPr>
              <a:t>describe</a:t>
            </a:r>
            <a:r>
              <a:rPr lang="en-US" sz="2400" dirty="0">
                <a:solidFill>
                  <a:schemeClr val="bg1"/>
                </a:solidFill>
              </a:rPr>
              <a:t> the </a:t>
            </a:r>
            <a:r>
              <a:rPr lang="en-US" sz="2400" b="1" dirty="0">
                <a:solidFill>
                  <a:schemeClr val="bg1"/>
                </a:solidFill>
              </a:rPr>
              <a:t>garden environment </a:t>
            </a:r>
            <a:r>
              <a:rPr lang="en-US" sz="2400" dirty="0">
                <a:solidFill>
                  <a:schemeClr val="bg1"/>
                </a:solidFill>
              </a:rPr>
              <a:t>Amanita was in with her daughter.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What do you think is meant by the passage: “</a:t>
            </a:r>
            <a:r>
              <a:rPr lang="en-US" sz="2400" i="1" dirty="0">
                <a:solidFill>
                  <a:schemeClr val="bg1"/>
                </a:solidFill>
              </a:rPr>
              <a:t>She couldn’t help but to think of how it all made sense now.” </a:t>
            </a:r>
            <a:r>
              <a:rPr lang="en-US" sz="2400" dirty="0">
                <a:solidFill>
                  <a:schemeClr val="bg1"/>
                </a:solidFill>
              </a:rPr>
              <a:t>? What made sense?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EFB34F-4881-4CB3-98EC-578B68B607D8}"/>
              </a:ext>
            </a:extLst>
          </p:cNvPr>
          <p:cNvSpPr txBox="1"/>
          <p:nvPr/>
        </p:nvSpPr>
        <p:spPr>
          <a:xfrm>
            <a:off x="2190750" y="785864"/>
            <a:ext cx="7810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Themes – </a:t>
            </a:r>
            <a:r>
              <a:rPr lang="en-US" sz="4400" b="1" dirty="0">
                <a:solidFill>
                  <a:srgbClr val="FFCC99"/>
                </a:solidFill>
              </a:rPr>
              <a:t>Dreams</a:t>
            </a:r>
            <a:r>
              <a:rPr lang="en-US" sz="4400" dirty="0">
                <a:solidFill>
                  <a:srgbClr val="FFFF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24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BC291E-BF53-4BB8-B0C6-B3DD5C40F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5661"/>
            <a:ext cx="9144000" cy="770006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>
                    <a:lumMod val="95000"/>
                  </a:schemeClr>
                </a:solidFill>
              </a:rPr>
              <a:t>Chapter 7 – The Renewal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EFB34F-4881-4CB3-98EC-578B68B607D8}"/>
              </a:ext>
            </a:extLst>
          </p:cNvPr>
          <p:cNvSpPr txBox="1"/>
          <p:nvPr/>
        </p:nvSpPr>
        <p:spPr>
          <a:xfrm>
            <a:off x="2190750" y="785864"/>
            <a:ext cx="7810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Themes – </a:t>
            </a:r>
            <a:r>
              <a:rPr lang="en-US" sz="4400" b="1" dirty="0">
                <a:solidFill>
                  <a:srgbClr val="FFFF00"/>
                </a:solidFill>
              </a:rPr>
              <a:t>Angels</a:t>
            </a:r>
            <a:r>
              <a:rPr lang="en-US" sz="4400" dirty="0">
                <a:solidFill>
                  <a:srgbClr val="FFFF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7D7314-8B5D-489D-A820-74F45DB7CB56}"/>
              </a:ext>
            </a:extLst>
          </p:cNvPr>
          <p:cNvSpPr txBox="1"/>
          <p:nvPr/>
        </p:nvSpPr>
        <p:spPr>
          <a:xfrm>
            <a:off x="334736" y="1698454"/>
            <a:ext cx="88092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</a:rPr>
              <a:t>What are </a:t>
            </a:r>
            <a:r>
              <a:rPr lang="en-US" sz="2800" b="1" dirty="0">
                <a:solidFill>
                  <a:srgbClr val="FFFF00"/>
                </a:solidFill>
              </a:rPr>
              <a:t>angels</a:t>
            </a:r>
            <a:r>
              <a:rPr lang="en-US" sz="2800" dirty="0">
                <a:solidFill>
                  <a:schemeClr val="bg1"/>
                </a:solidFill>
              </a:rPr>
              <a:t>?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An angel is an </a:t>
            </a:r>
            <a:r>
              <a:rPr lang="en-US" sz="2800" b="1" dirty="0">
                <a:solidFill>
                  <a:schemeClr val="bg1"/>
                </a:solidFill>
              </a:rPr>
              <a:t>eternal spirit </a:t>
            </a:r>
            <a:r>
              <a:rPr lang="en-US" sz="2800" dirty="0">
                <a:solidFill>
                  <a:schemeClr val="bg1"/>
                </a:solidFill>
              </a:rPr>
              <a:t>created by God; it is a celestial or </a:t>
            </a:r>
            <a:r>
              <a:rPr lang="en-US" sz="2800" b="1" dirty="0">
                <a:solidFill>
                  <a:schemeClr val="bg1"/>
                </a:solidFill>
              </a:rPr>
              <a:t>supernatural being </a:t>
            </a:r>
            <a:r>
              <a:rPr lang="en-US" sz="2800" dirty="0">
                <a:solidFill>
                  <a:schemeClr val="bg1"/>
                </a:solidFill>
              </a:rPr>
              <a:t>that acts as an intermediary between God and humans.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The word ‘</a:t>
            </a:r>
            <a:r>
              <a:rPr lang="en-US" sz="2800" i="1" dirty="0">
                <a:solidFill>
                  <a:schemeClr val="bg1"/>
                </a:solidFill>
              </a:rPr>
              <a:t>angel</a:t>
            </a:r>
            <a:r>
              <a:rPr lang="en-US" sz="2800" dirty="0">
                <a:solidFill>
                  <a:schemeClr val="bg1"/>
                </a:solidFill>
              </a:rPr>
              <a:t>’ comes from the Greek word ‘</a:t>
            </a:r>
            <a:r>
              <a:rPr lang="en-US" sz="2800" i="1" dirty="0">
                <a:solidFill>
                  <a:schemeClr val="bg1"/>
                </a:solidFill>
              </a:rPr>
              <a:t>aggelus</a:t>
            </a:r>
            <a:r>
              <a:rPr lang="en-US" sz="2800" dirty="0">
                <a:solidFill>
                  <a:schemeClr val="bg1"/>
                </a:solidFill>
              </a:rPr>
              <a:t>’ which means ‘</a:t>
            </a:r>
            <a:r>
              <a:rPr lang="en-US" sz="2800" b="1" dirty="0">
                <a:solidFill>
                  <a:schemeClr val="bg1"/>
                </a:solidFill>
              </a:rPr>
              <a:t>messenger</a:t>
            </a:r>
            <a:r>
              <a:rPr lang="en-US" sz="2800" dirty="0">
                <a:solidFill>
                  <a:schemeClr val="bg1"/>
                </a:solidFill>
              </a:rPr>
              <a:t>’.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Angels have no physical bodies nor a specific gender,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but are </a:t>
            </a:r>
            <a:r>
              <a:rPr lang="en-US" sz="2800" b="1" dirty="0">
                <a:solidFill>
                  <a:schemeClr val="bg1"/>
                </a:solidFill>
              </a:rPr>
              <a:t>often depicted in bodily form with wings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They exist in heaven and the spirit realm and can sometimes be seen or heard by people.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60D37A-0103-4CAC-AC0C-B8153BE43B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622" y="1555305"/>
            <a:ext cx="3139320" cy="470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7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EFB34F-4881-4CB3-98EC-578B68B607D8}"/>
              </a:ext>
            </a:extLst>
          </p:cNvPr>
          <p:cNvSpPr txBox="1"/>
          <p:nvPr/>
        </p:nvSpPr>
        <p:spPr>
          <a:xfrm>
            <a:off x="2060121" y="78293"/>
            <a:ext cx="7810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Themes – </a:t>
            </a:r>
            <a:r>
              <a:rPr lang="en-US" sz="4400" b="1" dirty="0">
                <a:solidFill>
                  <a:srgbClr val="FFFF00"/>
                </a:solidFill>
              </a:rPr>
              <a:t>Angels</a:t>
            </a:r>
            <a:r>
              <a:rPr lang="en-US" sz="4400" dirty="0">
                <a:solidFill>
                  <a:srgbClr val="FFFF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7D7314-8B5D-489D-A820-74F45DB7CB56}"/>
              </a:ext>
            </a:extLst>
          </p:cNvPr>
          <p:cNvSpPr txBox="1"/>
          <p:nvPr/>
        </p:nvSpPr>
        <p:spPr>
          <a:xfrm>
            <a:off x="367393" y="847734"/>
            <a:ext cx="116939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</a:rPr>
              <a:t>Though there are many types of angels, here are three that are commonly recognized: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9F35F6-5080-44AD-B9CB-107457E56DB9}"/>
              </a:ext>
            </a:extLst>
          </p:cNvPr>
          <p:cNvSpPr txBox="1"/>
          <p:nvPr/>
        </p:nvSpPr>
        <p:spPr>
          <a:xfrm>
            <a:off x="372667" y="2196069"/>
            <a:ext cx="626761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FFFF00"/>
                </a:solidFill>
              </a:rPr>
              <a:t>Guardian Angels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 guardian angel is a spirit assigned by God that protects and looks after a specific person throughout their life. 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People may not even be aware that they have a guardian angel, but its invisible force shields them from serious harm, including malevolent (evil) spirits.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5B7636-A41E-4C6D-90D9-B1B1800B7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429" y="1355043"/>
            <a:ext cx="3592284" cy="532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4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2098</TotalTime>
  <Words>1930</Words>
  <Application>Microsoft Office PowerPoint</Application>
  <PresentationFormat>Widescreen</PresentationFormat>
  <Paragraphs>216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 L</cp:lastModifiedBy>
  <cp:revision>431</cp:revision>
  <dcterms:created xsi:type="dcterms:W3CDTF">2020-05-14T05:07:44Z</dcterms:created>
  <dcterms:modified xsi:type="dcterms:W3CDTF">2022-02-08T06:40:30Z</dcterms:modified>
</cp:coreProperties>
</file>